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DC1E9CE-047F-4C4B-9278-32CA28537ACF}">
  <a:tblStyle styleId="{8DC1E9CE-047F-4C4B-9278-32CA28537A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ae39f161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ae39f161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63bdb3de0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63bdb3de0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75d79cf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75d79cf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Ignorance is bliss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772474e5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772474e5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Ignorance is bliss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a54c7474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a54c7474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 directly from pestpp-ies - convenience and efficiency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a54c7474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a54c7474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Outputs directly from pestpp-ies - convenience and efficiency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11fc45a3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11fc45a3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a924ecc4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a924ecc4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75d79cfb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75d79cfb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75d79cfb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75d79cfb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Ignorance is bliss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6a5e4839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6a5e4839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Resolve PDC then run pestpp-ies a set of inner iterations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beba4c4267b17b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beba4c4267b17b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75d79cfb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75d79cfb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Forming the outer iteration problem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75d79cfb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75d79cfb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noise matrix is the second moment of the likelihood function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62950d67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62950d67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 applied to all residuals simultaneously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669e8459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669e8459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62950d670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62950d670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Rerun pestpp-ies for the next set of inner iterations. This is where the convience and efficiency of ies is critical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718a24086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718a2408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convenience</a:t>
            </a:r>
            <a:r>
              <a:rPr lang="en"/>
              <a:t> and efficiency of ies allows us to easily implement high-dimen stoch workflows, leading to higher-order analyses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718a2408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718a2408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718a24086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718a2408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From a  regional-scale and policy-level decision making standpoint, this is a much better place to be:</a:t>
            </a:r>
            <a:endParaRPr sz="10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47eb71cd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47eb71cd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58fca524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58fca524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a924ecc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a924ecc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6a5e4839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6a5e4839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6a5e4839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6a5e4839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6a5e4839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6a5e4839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62950d670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62950d670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58fca52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58fca52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an earlier, </a:t>
            </a:r>
            <a:r>
              <a:rPr lang="en"/>
              <a:t>simpler</a:t>
            </a:r>
            <a:r>
              <a:rPr lang="en"/>
              <a:t> time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11fc45a3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11fc45a3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ill-posed outer iteration problem!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6a5e4839b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56a5e4839b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ill-posed outer iteration problem!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aac8ab98f08b5a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aac8ab98f08b5a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where the efficiency of ies is critical.  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6c832785e487c5a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6c832785e487c5a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sherman-morrison-woodbury matrix identity to avoid allocating very large matrices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46c832785e487c5a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46c832785e487c5a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a924ecc4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a924ecc4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47eb71c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47eb71c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62950d67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562950d67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58fca52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58fca52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562950d67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562950d67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this GW timeseries.  Ies, just like any other model-partner software, can only answer the question you ask it.  However, high-dimen stoch workflows can help you more rapidly indent and resolve issues - “outer iterations” to refine the question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922b08c0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5922b08c0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5a924ecc4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5a924ecc4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an earlier, simpler time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5a924ecc4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5a924ecc4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ill-posed outer iteration problem!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718a24086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718a24086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a49a6048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a49a6048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922b08c0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922b08c0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75d79cfb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75d79cfb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real power of ies is not just doing what we do now better, but the</a:t>
            </a:r>
            <a:r>
              <a:rPr lang="en">
                <a:solidFill>
                  <a:schemeClr val="dk1"/>
                </a:solidFill>
              </a:rPr>
              <a:t> convenience and efficiency of ies lets us peel back another layer - towards real-world model error detection and coping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47eb71cd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47eb71cd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Inner iterations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8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8.gif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9" Type="http://schemas.openxmlformats.org/officeDocument/2006/relationships/image" Target="../media/image6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Relationship Id="rId8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9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Relationship Id="rId8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9" Type="http://schemas.openxmlformats.org/officeDocument/2006/relationships/image" Target="../media/image2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Relationship Id="rId8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9" Type="http://schemas.openxmlformats.org/officeDocument/2006/relationships/image" Target="../media/image2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Relationship Id="rId8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Relationship Id="rId4" Type="http://schemas.openxmlformats.org/officeDocument/2006/relationships/image" Target="../media/image28.gif"/><Relationship Id="rId5" Type="http://schemas.openxmlformats.org/officeDocument/2006/relationships/image" Target="../media/image1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image" Target="../media/image39.png"/><Relationship Id="rId5" Type="http://schemas.openxmlformats.org/officeDocument/2006/relationships/image" Target="../media/image1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40.png"/><Relationship Id="rId10" Type="http://schemas.openxmlformats.org/officeDocument/2006/relationships/image" Target="../media/image16.png"/><Relationship Id="rId13" Type="http://schemas.openxmlformats.org/officeDocument/2006/relationships/image" Target="../media/image38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6.png"/><Relationship Id="rId7" Type="http://schemas.openxmlformats.org/officeDocument/2006/relationships/image" Target="../media/image25.png"/><Relationship Id="rId8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7325" y="524825"/>
            <a:ext cx="9033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Democratizing high-dimensional stochastic workflows</a:t>
            </a:r>
            <a:endParaRPr sz="2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</a:rPr>
              <a:t>Jeremy White</a:t>
            </a:r>
            <a:endParaRPr sz="2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251775"/>
            <a:ext cx="8520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Model error coping part 1: 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Detecting and resolving prior-data conflict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00" y="1547800"/>
            <a:ext cx="632460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25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well-posed, deterministic setting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6261075" y="762650"/>
            <a:ext cx="12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u</a:t>
            </a:r>
            <a:r>
              <a:rPr lang="en">
                <a:solidFill>
                  <a:srgbClr val="00FFFF"/>
                </a:solidFill>
              </a:rPr>
              <a:t>ncalibrated</a:t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(1 model run)</a:t>
            </a:r>
            <a:endParaRPr>
              <a:solidFill>
                <a:srgbClr val="00FFFF"/>
              </a:solidFill>
            </a:endParaRPr>
          </a:p>
        </p:txBody>
      </p:sp>
      <p:cxnSp>
        <p:nvCxnSpPr>
          <p:cNvPr id="149" name="Google Shape;149;p23"/>
          <p:cNvCxnSpPr/>
          <p:nvPr/>
        </p:nvCxnSpPr>
        <p:spPr>
          <a:xfrm flipH="1">
            <a:off x="6190375" y="1335350"/>
            <a:ext cx="539400" cy="525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23"/>
          <p:cNvSpPr txBox="1"/>
          <p:nvPr/>
        </p:nvSpPr>
        <p:spPr>
          <a:xfrm>
            <a:off x="3744800" y="3741125"/>
            <a:ext cx="1021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observed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151" name="Google Shape;151;p23"/>
          <p:cNvCxnSpPr>
            <a:stCxn id="150" idx="0"/>
          </p:cNvCxnSpPr>
          <p:nvPr/>
        </p:nvCxnSpPr>
        <p:spPr>
          <a:xfrm flipH="1" rot="10800000">
            <a:off x="4255700" y="2254925"/>
            <a:ext cx="80100" cy="14862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00" y="1547800"/>
            <a:ext cx="632460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259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well-posed, deterministic setting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6261075" y="762650"/>
            <a:ext cx="124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u</a:t>
            </a:r>
            <a:r>
              <a:rPr lang="en">
                <a:solidFill>
                  <a:srgbClr val="00FFFF"/>
                </a:solidFill>
              </a:rPr>
              <a:t>ncalibrated</a:t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(1 model run)</a:t>
            </a:r>
            <a:endParaRPr>
              <a:solidFill>
                <a:srgbClr val="00FFFF"/>
              </a:solidFill>
            </a:endParaRPr>
          </a:p>
        </p:txBody>
      </p:sp>
      <p:cxnSp>
        <p:nvCxnSpPr>
          <p:cNvPr id="160" name="Google Shape;160;p24"/>
          <p:cNvCxnSpPr/>
          <p:nvPr/>
        </p:nvCxnSpPr>
        <p:spPr>
          <a:xfrm flipH="1">
            <a:off x="6190375" y="1335350"/>
            <a:ext cx="539400" cy="525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1" name="Google Shape;161;p24"/>
          <p:cNvSpPr txBox="1"/>
          <p:nvPr/>
        </p:nvSpPr>
        <p:spPr>
          <a:xfrm>
            <a:off x="3744800" y="3741125"/>
            <a:ext cx="1021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observed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162" name="Google Shape;162;p24"/>
          <p:cNvCxnSpPr>
            <a:stCxn id="161" idx="0"/>
          </p:cNvCxnSpPr>
          <p:nvPr/>
        </p:nvCxnSpPr>
        <p:spPr>
          <a:xfrm flipH="1" rot="10800000">
            <a:off x="4255700" y="2254925"/>
            <a:ext cx="80100" cy="14862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5933875" y="3895375"/>
            <a:ext cx="2091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Is this ok?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6066525" y="1332999"/>
            <a:ext cx="1910400" cy="24786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11700" y="5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High-dimensional stochastic setting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788" y="1528763"/>
            <a:ext cx="6448425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4153500" y="574525"/>
            <a:ext cx="310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Prior (maximum uncertainty) range</a:t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 (100 model runs)</a:t>
            </a:r>
            <a:endParaRPr>
              <a:solidFill>
                <a:srgbClr val="00FFFF"/>
              </a:solidFill>
            </a:endParaRPr>
          </a:p>
        </p:txBody>
      </p:sp>
      <p:cxnSp>
        <p:nvCxnSpPr>
          <p:cNvPr id="172" name="Google Shape;172;p25"/>
          <p:cNvCxnSpPr/>
          <p:nvPr/>
        </p:nvCxnSpPr>
        <p:spPr>
          <a:xfrm flipH="1">
            <a:off x="5597225" y="1331225"/>
            <a:ext cx="294300" cy="5547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5"/>
          <p:cNvCxnSpPr/>
          <p:nvPr/>
        </p:nvCxnSpPr>
        <p:spPr>
          <a:xfrm flipH="1" rot="10800000">
            <a:off x="2574775" y="2794575"/>
            <a:ext cx="1625700" cy="12348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9800" y="4321600"/>
            <a:ext cx="3269750" cy="3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 rotWithShape="1">
          <a:blip r:embed="rId5">
            <a:alphaModFix/>
          </a:blip>
          <a:srcRect b="50520" l="45669" r="31746" t="5150"/>
          <a:stretch/>
        </p:blipFill>
        <p:spPr>
          <a:xfrm>
            <a:off x="5708050" y="883675"/>
            <a:ext cx="738000" cy="5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5"/>
          <p:cNvSpPr txBox="1"/>
          <p:nvPr/>
        </p:nvSpPr>
        <p:spPr>
          <a:xfrm>
            <a:off x="1859800" y="3995950"/>
            <a:ext cx="2127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O</a:t>
            </a:r>
            <a:r>
              <a:rPr lang="en">
                <a:solidFill>
                  <a:srgbClr val="00FFFF"/>
                </a:solidFill>
              </a:rPr>
              <a:t>bserved + noise range</a:t>
            </a:r>
            <a:endParaRPr baseline="-25000" i="1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5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High-dimensional stochastic setting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788" y="1528763"/>
            <a:ext cx="6448425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4153500" y="574525"/>
            <a:ext cx="310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Prior (maximum uncertainty) range</a:t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 (100 model runs)</a:t>
            </a:r>
            <a:endParaRPr>
              <a:solidFill>
                <a:srgbClr val="00FFFF"/>
              </a:solidFill>
            </a:endParaRPr>
          </a:p>
        </p:txBody>
      </p:sp>
      <p:cxnSp>
        <p:nvCxnSpPr>
          <p:cNvPr id="184" name="Google Shape;184;p26"/>
          <p:cNvCxnSpPr/>
          <p:nvPr/>
        </p:nvCxnSpPr>
        <p:spPr>
          <a:xfrm flipH="1">
            <a:off x="5597225" y="1331225"/>
            <a:ext cx="294300" cy="5547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5" name="Google Shape;185;p26"/>
          <p:cNvPicPr preferRelativeResize="0"/>
          <p:nvPr/>
        </p:nvPicPr>
        <p:blipFill rotWithShape="1">
          <a:blip r:embed="rId4">
            <a:alphaModFix/>
          </a:blip>
          <a:srcRect b="50520" l="45669" r="31746" t="5150"/>
          <a:stretch/>
        </p:blipFill>
        <p:spPr>
          <a:xfrm>
            <a:off x="5708050" y="883675"/>
            <a:ext cx="738000" cy="5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6"/>
          <p:cNvSpPr/>
          <p:nvPr/>
        </p:nvSpPr>
        <p:spPr>
          <a:xfrm>
            <a:off x="6066525" y="1332999"/>
            <a:ext cx="1910400" cy="2478600"/>
          </a:xfrm>
          <a:prstGeom prst="ellipse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1628" y="4004075"/>
            <a:ext cx="3261797" cy="48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6"/>
          <p:cNvCxnSpPr/>
          <p:nvPr/>
        </p:nvCxnSpPr>
        <p:spPr>
          <a:xfrm flipH="1" rot="10800000">
            <a:off x="2574775" y="2794575"/>
            <a:ext cx="1625700" cy="12348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9" name="Google Shape;18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9800" y="4321600"/>
            <a:ext cx="3269750" cy="3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6"/>
          <p:cNvSpPr txBox="1"/>
          <p:nvPr/>
        </p:nvSpPr>
        <p:spPr>
          <a:xfrm>
            <a:off x="1859800" y="3995950"/>
            <a:ext cx="21279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Observed + noise range</a:t>
            </a:r>
            <a:endParaRPr baseline="-25000" i="1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600" y="1547675"/>
            <a:ext cx="4306800" cy="32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>
            <p:ph type="title"/>
          </p:nvPr>
        </p:nvSpPr>
        <p:spPr>
          <a:xfrm>
            <a:off x="90625" y="8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CCCCCC"/>
                </a:solidFill>
              </a:rPr>
              <a:t>prior</a:t>
            </a:r>
            <a:r>
              <a:rPr b="1" lang="en" sz="2400">
                <a:solidFill>
                  <a:srgbClr val="FFFFFF"/>
                </a:solidFill>
              </a:rPr>
              <a:t>-</a:t>
            </a:r>
            <a:r>
              <a:rPr b="1" lang="en" sz="2400">
                <a:solidFill>
                  <a:srgbClr val="FF0000"/>
                </a:solidFill>
              </a:rPr>
              <a:t>data </a:t>
            </a:r>
            <a:r>
              <a:rPr b="1" lang="en" sz="2400">
                <a:solidFill>
                  <a:srgbClr val="FFFFFF"/>
                </a:solidFill>
              </a:rPr>
              <a:t>conflict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6725400" y="3028700"/>
            <a:ext cx="2338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Revisit underlying model</a:t>
            </a:r>
            <a:endParaRPr>
              <a:solidFill>
                <a:srgbClr val="00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FFFF"/>
                </a:solidFill>
              </a:rPr>
              <a:t>(req: $$$, time, skills)</a:t>
            </a:r>
            <a:endParaRPr>
              <a:solidFill>
                <a:srgbClr val="00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(∴lower posterior variance) 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55250" y="3028700"/>
            <a:ext cx="239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Throw out observations</a:t>
            </a:r>
            <a:endParaRPr>
              <a:solidFill>
                <a:srgbClr val="00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(∴higher posterior variance)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1103" y="1001550"/>
            <a:ext cx="3261797" cy="48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7"/>
          <p:cNvSpPr txBox="1"/>
          <p:nvPr/>
        </p:nvSpPr>
        <p:spPr>
          <a:xfrm>
            <a:off x="4837300" y="4838675"/>
            <a:ext cx="430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Evans and Moshonov (2006). Checking for prior-data conflict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600" y="1547675"/>
            <a:ext cx="4306800" cy="32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>
            <p:ph type="title"/>
          </p:nvPr>
        </p:nvSpPr>
        <p:spPr>
          <a:xfrm>
            <a:off x="90625" y="82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CCCCCC"/>
                </a:solidFill>
              </a:rPr>
              <a:t>prior</a:t>
            </a:r>
            <a:r>
              <a:rPr b="1" lang="en" sz="2400">
                <a:solidFill>
                  <a:srgbClr val="FFFFFF"/>
                </a:solidFill>
              </a:rPr>
              <a:t>-</a:t>
            </a:r>
            <a:r>
              <a:rPr b="1" lang="en" sz="2400">
                <a:solidFill>
                  <a:srgbClr val="FF0000"/>
                </a:solidFill>
              </a:rPr>
              <a:t>data </a:t>
            </a:r>
            <a:r>
              <a:rPr b="1" lang="en" sz="2400">
                <a:solidFill>
                  <a:srgbClr val="FFFFFF"/>
                </a:solidFill>
              </a:rPr>
              <a:t>conflict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07" name="Google Shape;207;p28"/>
          <p:cNvSpPr txBox="1"/>
          <p:nvPr/>
        </p:nvSpPr>
        <p:spPr>
          <a:xfrm>
            <a:off x="6725400" y="3028700"/>
            <a:ext cx="2338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Revisit underlying model</a:t>
            </a:r>
            <a:endParaRPr>
              <a:solidFill>
                <a:srgbClr val="00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(req: $$$, time, skills)</a:t>
            </a:r>
            <a:endParaRPr>
              <a:solidFill>
                <a:srgbClr val="00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(∴lower posterior variance) </a:t>
            </a:r>
            <a:endParaRPr>
              <a:solidFill>
                <a:srgbClr val="00FFFF"/>
              </a:solidFill>
            </a:endParaRPr>
          </a:p>
        </p:txBody>
      </p:sp>
      <p:sp>
        <p:nvSpPr>
          <p:cNvPr id="208" name="Google Shape;208;p28"/>
          <p:cNvSpPr txBox="1"/>
          <p:nvPr/>
        </p:nvSpPr>
        <p:spPr>
          <a:xfrm>
            <a:off x="55250" y="3028700"/>
            <a:ext cx="239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Throw out observations</a:t>
            </a:r>
            <a:endParaRPr>
              <a:solidFill>
                <a:srgbClr val="00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(∴higher posterior variance)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1103" y="1001550"/>
            <a:ext cx="3261797" cy="48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/>
        </p:nvSpPr>
        <p:spPr>
          <a:xfrm>
            <a:off x="4837300" y="4838675"/>
            <a:ext cx="43068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Evans and Moshonov (2006). Checking for prior-data conflict</a:t>
            </a:r>
            <a:endParaRPr sz="1200"/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000" y="1081850"/>
            <a:ext cx="1981200" cy="1946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543050"/>
            <a:ext cx="476250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722800" y="3668550"/>
            <a:ext cx="26670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T</a:t>
            </a:r>
            <a:r>
              <a:rPr lang="en">
                <a:solidFill>
                  <a:srgbClr val="00FFFF"/>
                </a:solidFill>
              </a:rPr>
              <a:t>heory and maths</a:t>
            </a:r>
            <a:endParaRPr>
              <a:solidFill>
                <a:srgbClr val="00FFFF"/>
              </a:solidFill>
            </a:endParaRPr>
          </a:p>
        </p:txBody>
      </p:sp>
      <p:cxnSp>
        <p:nvCxnSpPr>
          <p:cNvPr id="218" name="Google Shape;218;p29"/>
          <p:cNvCxnSpPr>
            <a:stCxn id="217" idx="0"/>
          </p:cNvCxnSpPr>
          <p:nvPr/>
        </p:nvCxnSpPr>
        <p:spPr>
          <a:xfrm flipH="1" rot="10800000">
            <a:off x="2056300" y="2613750"/>
            <a:ext cx="695400" cy="10548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9" name="Google Shape;219;p29"/>
          <p:cNvSpPr txBox="1"/>
          <p:nvPr/>
        </p:nvSpPr>
        <p:spPr>
          <a:xfrm>
            <a:off x="6313975" y="3668550"/>
            <a:ext cx="273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I collected those data and they therefore are important</a:t>
            </a:r>
            <a:endParaRPr>
              <a:solidFill>
                <a:srgbClr val="00FFFF"/>
              </a:solidFill>
            </a:endParaRPr>
          </a:p>
        </p:txBody>
      </p:sp>
      <p:cxnSp>
        <p:nvCxnSpPr>
          <p:cNvPr id="220" name="Google Shape;220;p29"/>
          <p:cNvCxnSpPr>
            <a:stCxn id="219" idx="0"/>
          </p:cNvCxnSpPr>
          <p:nvPr/>
        </p:nvCxnSpPr>
        <p:spPr>
          <a:xfrm rot="10800000">
            <a:off x="6031375" y="2626950"/>
            <a:ext cx="1650000" cy="1041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311700" y="251775"/>
            <a:ext cx="8520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Model error coping part 2: 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</a:rPr>
              <a:t>Hyper-parameters</a:t>
            </a:r>
            <a:r>
              <a:rPr b="1" lang="en" sz="3000">
                <a:solidFill>
                  <a:srgbClr val="FF0000"/>
                </a:solidFill>
              </a:rPr>
              <a:t> and “outer iterations”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311700" y="10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High-dimensional stochastic setting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25" y="1538288"/>
            <a:ext cx="6305550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1"/>
          <p:cNvSpPr txBox="1"/>
          <p:nvPr/>
        </p:nvSpPr>
        <p:spPr>
          <a:xfrm>
            <a:off x="1707825" y="1113800"/>
            <a:ext cx="14934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Posterior range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233" name="Google Shape;233;p31"/>
          <p:cNvCxnSpPr>
            <a:stCxn id="232" idx="2"/>
          </p:cNvCxnSpPr>
          <p:nvPr/>
        </p:nvCxnSpPr>
        <p:spPr>
          <a:xfrm>
            <a:off x="2454525" y="1538300"/>
            <a:ext cx="994500" cy="13005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31"/>
          <p:cNvSpPr txBox="1"/>
          <p:nvPr/>
        </p:nvSpPr>
        <p:spPr>
          <a:xfrm>
            <a:off x="6060850" y="965950"/>
            <a:ext cx="2101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Observed + noise range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235" name="Google Shape;235;p31"/>
          <p:cNvCxnSpPr>
            <a:stCxn id="234" idx="2"/>
          </p:cNvCxnSpPr>
          <p:nvPr/>
        </p:nvCxnSpPr>
        <p:spPr>
          <a:xfrm flipH="1">
            <a:off x="6733300" y="1390450"/>
            <a:ext cx="378300" cy="7407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6" name="Google Shape;236;p31"/>
          <p:cNvPicPr preferRelativeResize="0"/>
          <p:nvPr/>
        </p:nvPicPr>
        <p:blipFill rotWithShape="1">
          <a:blip r:embed="rId4">
            <a:alphaModFix/>
          </a:blip>
          <a:srcRect b="64963" l="77220" r="-3427" t="0"/>
          <a:stretch/>
        </p:blipFill>
        <p:spPr>
          <a:xfrm>
            <a:off x="7773275" y="1325100"/>
            <a:ext cx="846225" cy="4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 rotWithShape="1">
          <a:blip r:embed="rId5">
            <a:alphaModFix/>
          </a:blip>
          <a:srcRect b="50521" l="45669" r="31746" t="0"/>
          <a:stretch/>
        </p:blipFill>
        <p:spPr>
          <a:xfrm>
            <a:off x="3136303" y="1039700"/>
            <a:ext cx="7380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10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Why?</a:t>
            </a:r>
            <a:r>
              <a:rPr b="1" lang="en">
                <a:solidFill>
                  <a:srgbClr val="FF0000"/>
                </a:solidFill>
              </a:rPr>
              <a:t> </a:t>
            </a:r>
            <a:r>
              <a:rPr b="1" lang="en" sz="1400">
                <a:solidFill>
                  <a:srgbClr val="FF0000"/>
                </a:solidFill>
              </a:rPr>
              <a:t>  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141850" y="719150"/>
            <a:ext cx="893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Two necessary conditions for decision-support modeling: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1</a:t>
            </a:r>
            <a:r>
              <a:rPr b="1" lang="en">
                <a:solidFill>
                  <a:srgbClr val="FF0000"/>
                </a:solidFill>
              </a:rPr>
              <a:t> high-dimensional</a:t>
            </a:r>
            <a:r>
              <a:rPr lang="en">
                <a:solidFill>
                  <a:srgbClr val="FFFFFF"/>
                </a:solidFill>
              </a:rPr>
              <a:t>: avoid erroneous decision making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2</a:t>
            </a:r>
            <a:r>
              <a:rPr b="1" lang="en">
                <a:solidFill>
                  <a:srgbClr val="FF0000"/>
                </a:solidFill>
              </a:rPr>
              <a:t> stochastic</a:t>
            </a:r>
            <a:r>
              <a:rPr lang="en">
                <a:solidFill>
                  <a:srgbClr val="FFFFFF"/>
                </a:solidFill>
              </a:rPr>
              <a:t>: express reliability in simulated outcomes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969425" y="4820400"/>
            <a:ext cx="8174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Knowling and others (2019). Role of model parameterization in risk-based decision support: An empirical exploration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25" y="1538288"/>
            <a:ext cx="6305550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 txBox="1"/>
          <p:nvPr>
            <p:ph idx="1" type="body"/>
          </p:nvPr>
        </p:nvSpPr>
        <p:spPr>
          <a:xfrm>
            <a:off x="311700" y="210075"/>
            <a:ext cx="2466600" cy="764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Maybe I should add more parameters???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4" name="Google Shape;244;p32"/>
          <p:cNvSpPr txBox="1"/>
          <p:nvPr>
            <p:ph idx="1" type="body"/>
          </p:nvPr>
        </p:nvSpPr>
        <p:spPr>
          <a:xfrm>
            <a:off x="6060850" y="108975"/>
            <a:ext cx="3008700" cy="9543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Maybe I should change the parameters more???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6036400" y="3936375"/>
            <a:ext cx="3057600" cy="6765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Maybe something is wrong with the model???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136125" y="3605225"/>
            <a:ext cx="3431700" cy="764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Maybe something is wrong with the observation data???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" name="Google Shape;247;p32"/>
          <p:cNvSpPr txBox="1"/>
          <p:nvPr>
            <p:ph idx="1" type="body"/>
          </p:nvPr>
        </p:nvSpPr>
        <p:spPr>
          <a:xfrm>
            <a:off x="1079075" y="4407225"/>
            <a:ext cx="1743000" cy="4716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User error???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4075500" y="1762662"/>
            <a:ext cx="993000" cy="16182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0000"/>
                </a:solidFill>
              </a:rPr>
              <a:t>?</a:t>
            </a:r>
            <a:endParaRPr b="1" sz="9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idx="1" type="body"/>
          </p:nvPr>
        </p:nvSpPr>
        <p:spPr>
          <a:xfrm>
            <a:off x="6036400" y="3936375"/>
            <a:ext cx="3057600" cy="6765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Maybe something is wrong with the model???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136125" y="3605225"/>
            <a:ext cx="3431700" cy="764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Maybe something is wrong with the observation data???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5" name="Google Shape;255;p33"/>
          <p:cNvSpPr txBox="1"/>
          <p:nvPr>
            <p:ph idx="1" type="body"/>
          </p:nvPr>
        </p:nvSpPr>
        <p:spPr>
          <a:xfrm>
            <a:off x="1079075" y="4407225"/>
            <a:ext cx="1743000" cy="4716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User error???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6" name="Google Shape;256;p33"/>
          <p:cNvPicPr preferRelativeResize="0"/>
          <p:nvPr/>
        </p:nvPicPr>
        <p:blipFill rotWithShape="1">
          <a:blip r:embed="rId3">
            <a:alphaModFix/>
          </a:blip>
          <a:srcRect b="0" l="84836" r="2655" t="3540"/>
          <a:stretch/>
        </p:blipFill>
        <p:spPr>
          <a:xfrm>
            <a:off x="3754069" y="1940900"/>
            <a:ext cx="1635875" cy="12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>
            <p:ph idx="1" type="body"/>
          </p:nvPr>
        </p:nvSpPr>
        <p:spPr>
          <a:xfrm>
            <a:off x="311700" y="210075"/>
            <a:ext cx="2466600" cy="764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Maybe I should add more parameters???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8" name="Google Shape;258;p33"/>
          <p:cNvSpPr txBox="1"/>
          <p:nvPr>
            <p:ph idx="1" type="body"/>
          </p:nvPr>
        </p:nvSpPr>
        <p:spPr>
          <a:xfrm>
            <a:off x="6060850" y="108975"/>
            <a:ext cx="3008700" cy="9543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Maybe I should change the parameters more???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59" name="Google Shape;259;p33"/>
          <p:cNvSpPr/>
          <p:nvPr/>
        </p:nvSpPr>
        <p:spPr>
          <a:xfrm>
            <a:off x="388675" y="167100"/>
            <a:ext cx="2295250" cy="1028700"/>
          </a:xfrm>
          <a:custGeom>
            <a:rect b="b" l="l" r="r" t="t"/>
            <a:pathLst>
              <a:path extrusionOk="0" h="41148" w="91810">
                <a:moveTo>
                  <a:pt x="0" y="41148"/>
                </a:moveTo>
                <a:cubicBezTo>
                  <a:pt x="16339" y="35248"/>
                  <a:pt x="35202" y="37407"/>
                  <a:pt x="50900" y="29969"/>
                </a:cubicBezTo>
                <a:cubicBezTo>
                  <a:pt x="66176" y="22731"/>
                  <a:pt x="74906" y="0"/>
                  <a:pt x="91810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0" name="Google Shape;260;p33"/>
          <p:cNvSpPr/>
          <p:nvPr/>
        </p:nvSpPr>
        <p:spPr>
          <a:xfrm>
            <a:off x="311375" y="167100"/>
            <a:ext cx="2140650" cy="998950"/>
          </a:xfrm>
          <a:custGeom>
            <a:rect b="b" l="l" r="r" t="t"/>
            <a:pathLst>
              <a:path extrusionOk="0" h="39958" w="85626">
                <a:moveTo>
                  <a:pt x="0" y="0"/>
                </a:moveTo>
                <a:cubicBezTo>
                  <a:pt x="21758" y="1207"/>
                  <a:pt x="41570" y="14550"/>
                  <a:pt x="59701" y="26639"/>
                </a:cubicBezTo>
                <a:cubicBezTo>
                  <a:pt x="67784" y="32029"/>
                  <a:pt x="78756" y="33088"/>
                  <a:pt x="85626" y="39958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1" name="Google Shape;261;p33"/>
          <p:cNvSpPr/>
          <p:nvPr/>
        </p:nvSpPr>
        <p:spPr>
          <a:xfrm>
            <a:off x="6210050" y="155200"/>
            <a:ext cx="2634200" cy="850300"/>
          </a:xfrm>
          <a:custGeom>
            <a:rect b="b" l="l" r="r" t="t"/>
            <a:pathLst>
              <a:path extrusionOk="0" h="34012" w="105368">
                <a:moveTo>
                  <a:pt x="0" y="0"/>
                </a:moveTo>
                <a:cubicBezTo>
                  <a:pt x="16380" y="0"/>
                  <a:pt x="32040" y="7577"/>
                  <a:pt x="47095" y="14033"/>
                </a:cubicBezTo>
                <a:cubicBezTo>
                  <a:pt x="51444" y="15898"/>
                  <a:pt x="56560" y="14941"/>
                  <a:pt x="61128" y="16174"/>
                </a:cubicBezTo>
                <a:cubicBezTo>
                  <a:pt x="70680" y="18751"/>
                  <a:pt x="79332" y="23987"/>
                  <a:pt x="88718" y="27115"/>
                </a:cubicBezTo>
                <a:cubicBezTo>
                  <a:pt x="91881" y="28169"/>
                  <a:pt x="94711" y="30041"/>
                  <a:pt x="97757" y="31396"/>
                </a:cubicBezTo>
                <a:cubicBezTo>
                  <a:pt x="100208" y="32486"/>
                  <a:pt x="103878" y="31781"/>
                  <a:pt x="105368" y="34012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2" name="Google Shape;262;p33"/>
          <p:cNvSpPr/>
          <p:nvPr/>
        </p:nvSpPr>
        <p:spPr>
          <a:xfrm>
            <a:off x="6126800" y="220600"/>
            <a:ext cx="2539050" cy="652875"/>
          </a:xfrm>
          <a:custGeom>
            <a:rect b="b" l="l" r="r" t="t"/>
            <a:pathLst>
              <a:path extrusionOk="0" h="26115" w="101562">
                <a:moveTo>
                  <a:pt x="0" y="25450"/>
                </a:moveTo>
                <a:cubicBezTo>
                  <a:pt x="8723" y="25450"/>
                  <a:pt x="17718" y="27154"/>
                  <a:pt x="26164" y="24974"/>
                </a:cubicBezTo>
                <a:cubicBezTo>
                  <a:pt x="34143" y="22915"/>
                  <a:pt x="39995" y="15852"/>
                  <a:pt x="47570" y="12606"/>
                </a:cubicBezTo>
                <a:cubicBezTo>
                  <a:pt x="64557" y="5326"/>
                  <a:pt x="83081" y="0"/>
                  <a:pt x="101562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50" y="3643200"/>
            <a:ext cx="3267711" cy="11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 txBox="1"/>
          <p:nvPr>
            <p:ph type="title"/>
          </p:nvPr>
        </p:nvSpPr>
        <p:spPr>
          <a:xfrm>
            <a:off x="311700" y="10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Total Error Covariance and hyper-parameters: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69" name="Google Shape;2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9225" y="1538288"/>
            <a:ext cx="6305550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 txBox="1"/>
          <p:nvPr/>
        </p:nvSpPr>
        <p:spPr>
          <a:xfrm>
            <a:off x="1707825" y="1113800"/>
            <a:ext cx="14934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Posterior </a:t>
            </a:r>
            <a:r>
              <a:rPr lang="en">
                <a:solidFill>
                  <a:srgbClr val="00FFFF"/>
                </a:solidFill>
              </a:rPr>
              <a:t>range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271" name="Google Shape;271;p34"/>
          <p:cNvCxnSpPr>
            <a:stCxn id="270" idx="2"/>
          </p:cNvCxnSpPr>
          <p:nvPr/>
        </p:nvCxnSpPr>
        <p:spPr>
          <a:xfrm>
            <a:off x="2454525" y="1538300"/>
            <a:ext cx="994500" cy="13005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34"/>
          <p:cNvSpPr txBox="1"/>
          <p:nvPr/>
        </p:nvSpPr>
        <p:spPr>
          <a:xfrm>
            <a:off x="6308500" y="791138"/>
            <a:ext cx="2101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Observed + noise</a:t>
            </a:r>
            <a:r>
              <a:rPr lang="en">
                <a:solidFill>
                  <a:srgbClr val="00FFFF"/>
                </a:solidFill>
              </a:rPr>
              <a:t> range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273" name="Google Shape;273;p34"/>
          <p:cNvCxnSpPr/>
          <p:nvPr/>
        </p:nvCxnSpPr>
        <p:spPr>
          <a:xfrm flipH="1">
            <a:off x="7223450" y="1343975"/>
            <a:ext cx="457200" cy="8574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4" name="Google Shape;274;p34"/>
          <p:cNvPicPr preferRelativeResize="0"/>
          <p:nvPr/>
        </p:nvPicPr>
        <p:blipFill rotWithShape="1">
          <a:blip r:embed="rId5">
            <a:alphaModFix/>
          </a:blip>
          <a:srcRect b="64963" l="77220" r="-3427" t="0"/>
          <a:stretch/>
        </p:blipFill>
        <p:spPr>
          <a:xfrm>
            <a:off x="7724775" y="1110800"/>
            <a:ext cx="846225" cy="4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4"/>
          <p:cNvPicPr preferRelativeResize="0"/>
          <p:nvPr/>
        </p:nvPicPr>
        <p:blipFill rotWithShape="1">
          <a:blip r:embed="rId3">
            <a:alphaModFix/>
          </a:blip>
          <a:srcRect b="50521" l="45669" r="31746" t="0"/>
          <a:stretch/>
        </p:blipFill>
        <p:spPr>
          <a:xfrm>
            <a:off x="3136303" y="1039700"/>
            <a:ext cx="7380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4"/>
          <p:cNvPicPr preferRelativeResize="0"/>
          <p:nvPr/>
        </p:nvPicPr>
        <p:blipFill rotWithShape="1">
          <a:blip r:embed="rId6">
            <a:alphaModFix/>
          </a:blip>
          <a:srcRect b="0" l="0" r="2229" t="0"/>
          <a:stretch/>
        </p:blipFill>
        <p:spPr>
          <a:xfrm>
            <a:off x="719300" y="3793300"/>
            <a:ext cx="2601699" cy="45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 txBox="1"/>
          <p:nvPr/>
        </p:nvSpPr>
        <p:spPr>
          <a:xfrm>
            <a:off x="3449013" y="4838675"/>
            <a:ext cx="56952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Oliver and Alfonso (2018). Calibration of imperfect models to biased observations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250" y="3616325"/>
            <a:ext cx="3267711" cy="11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 rotWithShape="1">
          <a:blip r:embed="rId4">
            <a:alphaModFix/>
          </a:blip>
          <a:srcRect b="0" l="1215" r="0" t="0"/>
          <a:stretch/>
        </p:blipFill>
        <p:spPr>
          <a:xfrm>
            <a:off x="367725" y="910925"/>
            <a:ext cx="8408550" cy="7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35"/>
          <p:cNvCxnSpPr/>
          <p:nvPr/>
        </p:nvCxnSpPr>
        <p:spPr>
          <a:xfrm flipH="1" rot="10800000">
            <a:off x="1146200" y="1195225"/>
            <a:ext cx="5481000" cy="2582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5" name="Google Shape;285;p35"/>
          <p:cNvCxnSpPr/>
          <p:nvPr/>
        </p:nvCxnSpPr>
        <p:spPr>
          <a:xfrm flipH="1" rot="10800000">
            <a:off x="1013925" y="1383150"/>
            <a:ext cx="1000500" cy="2330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35"/>
          <p:cNvCxnSpPr/>
          <p:nvPr/>
        </p:nvCxnSpPr>
        <p:spPr>
          <a:xfrm flipH="1" rot="10800000">
            <a:off x="1246275" y="1288150"/>
            <a:ext cx="6908700" cy="2615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35"/>
          <p:cNvSpPr txBox="1"/>
          <p:nvPr>
            <p:ph type="title"/>
          </p:nvPr>
        </p:nvSpPr>
        <p:spPr>
          <a:xfrm>
            <a:off x="311700" y="10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Total Error Covariance and hyper-parameters: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5088300" y="2903850"/>
            <a:ext cx="3379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</a:rPr>
              <a:t>“</a:t>
            </a:r>
            <a:r>
              <a:rPr lang="en" sz="1800">
                <a:solidFill>
                  <a:srgbClr val="00FFFF"/>
                </a:solidFill>
              </a:rPr>
              <a:t>That’s like two lines of python”</a:t>
            </a:r>
            <a:endParaRPr sz="1800">
              <a:solidFill>
                <a:srgbClr val="00FFFF"/>
              </a:solidFill>
            </a:endParaRPr>
          </a:p>
        </p:txBody>
      </p:sp>
      <p:pic>
        <p:nvPicPr>
          <p:cNvPr id="289" name="Google Shape;28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45204">
            <a:off x="4533464" y="1852377"/>
            <a:ext cx="2624049" cy="262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5"/>
          <p:cNvPicPr preferRelativeResize="0"/>
          <p:nvPr/>
        </p:nvPicPr>
        <p:blipFill rotWithShape="1">
          <a:blip r:embed="rId6">
            <a:alphaModFix/>
          </a:blip>
          <a:srcRect b="0" l="0" r="2229" t="0"/>
          <a:stretch/>
        </p:blipFill>
        <p:spPr>
          <a:xfrm>
            <a:off x="719300" y="3793300"/>
            <a:ext cx="2601699" cy="45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25" y="1533525"/>
            <a:ext cx="6305550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6"/>
          <p:cNvSpPr txBox="1"/>
          <p:nvPr/>
        </p:nvSpPr>
        <p:spPr>
          <a:xfrm>
            <a:off x="1769725" y="1114250"/>
            <a:ext cx="14934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Posterior range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297" name="Google Shape;297;p36"/>
          <p:cNvCxnSpPr/>
          <p:nvPr/>
        </p:nvCxnSpPr>
        <p:spPr>
          <a:xfrm>
            <a:off x="2582250" y="1538750"/>
            <a:ext cx="380400" cy="8490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36"/>
          <p:cNvCxnSpPr>
            <a:stCxn id="299" idx="2"/>
          </p:cNvCxnSpPr>
          <p:nvPr/>
        </p:nvCxnSpPr>
        <p:spPr>
          <a:xfrm flipH="1">
            <a:off x="6733300" y="1390450"/>
            <a:ext cx="378300" cy="7407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36"/>
          <p:cNvSpPr txBox="1"/>
          <p:nvPr>
            <p:ph type="title"/>
          </p:nvPr>
        </p:nvSpPr>
        <p:spPr>
          <a:xfrm>
            <a:off x="311700" y="10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Results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01" name="Google Shape;3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554" y="3941500"/>
            <a:ext cx="773825" cy="77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 rotWithShape="1">
          <a:blip r:embed="rId5">
            <a:alphaModFix/>
          </a:blip>
          <a:srcRect b="50521" l="45669" r="31746" t="0"/>
          <a:stretch/>
        </p:blipFill>
        <p:spPr>
          <a:xfrm>
            <a:off x="3136303" y="1039700"/>
            <a:ext cx="7380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6"/>
          <p:cNvSpPr txBox="1"/>
          <p:nvPr/>
        </p:nvSpPr>
        <p:spPr>
          <a:xfrm>
            <a:off x="6060850" y="965950"/>
            <a:ext cx="2101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Observed + noise range</a:t>
            </a:r>
            <a:endParaRPr baseline="-25000" i="1">
              <a:solidFill>
                <a:srgbClr val="00FFFF"/>
              </a:solidFill>
            </a:endParaRPr>
          </a:p>
        </p:txBody>
      </p:sp>
      <p:pic>
        <p:nvPicPr>
          <p:cNvPr id="304" name="Google Shape;304;p36"/>
          <p:cNvPicPr preferRelativeResize="0"/>
          <p:nvPr/>
        </p:nvPicPr>
        <p:blipFill rotWithShape="1">
          <a:blip r:embed="rId6">
            <a:alphaModFix/>
          </a:blip>
          <a:srcRect b="64963" l="77220" r="-3427" t="0"/>
          <a:stretch/>
        </p:blipFill>
        <p:spPr>
          <a:xfrm>
            <a:off x="7773275" y="1325100"/>
            <a:ext cx="846225" cy="4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 txBox="1"/>
          <p:nvPr>
            <p:ph type="title"/>
          </p:nvPr>
        </p:nvSpPr>
        <p:spPr>
          <a:xfrm>
            <a:off x="311700" y="10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Summary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0" name="Google Shape;310;p37"/>
          <p:cNvSpPr txBox="1"/>
          <p:nvPr>
            <p:ph idx="1" type="body"/>
          </p:nvPr>
        </p:nvSpPr>
        <p:spPr>
          <a:xfrm>
            <a:off x="132250" y="719150"/>
            <a:ext cx="887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Prior-data conflict detection and resolution is </a:t>
            </a:r>
            <a:r>
              <a:rPr b="1" lang="en" sz="2200">
                <a:solidFill>
                  <a:srgbClr val="FF0000"/>
                </a:solidFill>
              </a:rPr>
              <a:t>critical</a:t>
            </a:r>
            <a:endParaRPr b="1" sz="22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arenR"/>
            </a:pPr>
            <a:r>
              <a:rPr lang="en">
                <a:solidFill>
                  <a:srgbClr val="FFFFFF"/>
                </a:solidFill>
              </a:rPr>
              <a:t>T</a:t>
            </a:r>
            <a:r>
              <a:rPr lang="en">
                <a:solidFill>
                  <a:srgbClr val="FFFFFF"/>
                </a:solidFill>
              </a:rPr>
              <a:t>otal error covariance workflow is one way to reduce biases from model error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AutoNum type="arabicParenR"/>
            </a:pPr>
            <a:r>
              <a:rPr lang="en">
                <a:solidFill>
                  <a:srgbClr val="00FFFF"/>
                </a:solidFill>
              </a:rPr>
              <a:t>IES makes high-dimensional stochastics </a:t>
            </a:r>
            <a:r>
              <a:rPr b="1" lang="en" sz="2200">
                <a:solidFill>
                  <a:srgbClr val="00FFFF"/>
                </a:solidFill>
              </a:rPr>
              <a:t>efficient</a:t>
            </a:r>
            <a:r>
              <a:rPr lang="en" sz="2200">
                <a:solidFill>
                  <a:srgbClr val="00FFFF"/>
                </a:solidFill>
              </a:rPr>
              <a:t> and </a:t>
            </a:r>
            <a:r>
              <a:rPr b="1" lang="en" sz="2200">
                <a:solidFill>
                  <a:srgbClr val="00FFFF"/>
                </a:solidFill>
              </a:rPr>
              <a:t>convenient</a:t>
            </a:r>
            <a:r>
              <a:rPr b="1" lang="en">
                <a:solidFill>
                  <a:srgbClr val="00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/>
          <p:nvPr>
            <p:ph idx="1" type="body"/>
          </p:nvPr>
        </p:nvSpPr>
        <p:spPr>
          <a:xfrm>
            <a:off x="2173050" y="432500"/>
            <a:ext cx="47979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Questions?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6" name="Google Shape;316;p38"/>
          <p:cNvSpPr txBox="1"/>
          <p:nvPr/>
        </p:nvSpPr>
        <p:spPr>
          <a:xfrm>
            <a:off x="459888" y="996275"/>
            <a:ext cx="82242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</a:rPr>
              <a:t>github.com/usgs/pestpp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0000"/>
              </a:solidFill>
            </a:endParaRPr>
          </a:p>
          <a:p>
            <a:pPr indent="-1085850" lvl="0" marL="1143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17" name="Google Shape;3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3087" y="1626050"/>
            <a:ext cx="3257825" cy="32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200" y="3067050"/>
            <a:ext cx="63055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9188" y="925100"/>
            <a:ext cx="737382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9"/>
          <p:cNvSpPr txBox="1"/>
          <p:nvPr>
            <p:ph type="title"/>
          </p:nvPr>
        </p:nvSpPr>
        <p:spPr>
          <a:xfrm>
            <a:off x="311700" y="10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</a:rPr>
              <a:t>Before and after...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0"/>
          <p:cNvSpPr txBox="1"/>
          <p:nvPr>
            <p:ph type="title"/>
          </p:nvPr>
        </p:nvSpPr>
        <p:spPr>
          <a:xfrm>
            <a:off x="37500" y="146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Towards non-intrusive closed-loop resource mgmt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0" name="Google Shape;330;p40"/>
          <p:cNvSpPr txBox="1"/>
          <p:nvPr>
            <p:ph idx="1" type="body"/>
          </p:nvPr>
        </p:nvSpPr>
        <p:spPr>
          <a:xfrm>
            <a:off x="311700" y="719675"/>
            <a:ext cx="6132000" cy="39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PstFrom()</a:t>
            </a:r>
            <a:endParaRPr b="1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Next gen automated interface construction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Brioch Hemmings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Moouu</a:t>
            </a:r>
            <a:endParaRPr b="1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multiobjective optimization under uncertainty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Otis Rea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Ennlouu</a:t>
            </a:r>
            <a:endParaRPr b="1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Large-scale ensemble-based SQP under uncertainty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Matt Knowling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EnKF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Non-intrusive (PEST) framework for sequential DA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Ayman Alzraiee (poster tonight!!!)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5" name="Google Shape;335;p41"/>
          <p:cNvGraphicFramePr/>
          <p:nvPr/>
        </p:nvGraphicFramePr>
        <p:xfrm>
          <a:off x="6055325" y="45547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{8DC1E9CE-047F-4C4B-9278-32CA28537ACF}</a:tableStyleId>
              </a:tblPr>
              <a:tblGrid>
                <a:gridCol w="755125"/>
                <a:gridCol w="755125"/>
                <a:gridCol w="755125"/>
                <a:gridCol w="755125"/>
              </a:tblGrid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3.35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0.002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4.51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6" name="Google Shape;336;p41"/>
          <p:cNvGraphicFramePr/>
          <p:nvPr/>
        </p:nvGraphicFramePr>
        <p:xfrm>
          <a:off x="102434" y="455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{8DC1E9CE-047F-4C4B-9278-32CA28537ACF}</a:tableStyleId>
              </a:tblPr>
              <a:tblGrid>
                <a:gridCol w="713475"/>
                <a:gridCol w="713475"/>
                <a:gridCol w="713475"/>
                <a:gridCol w="713475"/>
              </a:tblGrid>
              <a:tr h="3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0.51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1751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31.4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7" name="Google Shape;337;p41"/>
          <p:cNvGraphicFramePr/>
          <p:nvPr/>
        </p:nvGraphicFramePr>
        <p:xfrm>
          <a:off x="102434" y="24590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{8DC1E9CE-047F-4C4B-9278-32CA28537ACF}</a:tableStyleId>
              </a:tblPr>
              <a:tblGrid>
                <a:gridCol w="713475"/>
                <a:gridCol w="713475"/>
                <a:gridCol w="713475"/>
                <a:gridCol w="713475"/>
              </a:tblGrid>
              <a:tr h="36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rech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sconc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0.123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1101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12.3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0.321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1234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32.1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0.987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2001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69.0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0.789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1959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54.1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38" name="Google Shape;338;p41"/>
          <p:cNvGraphicFramePr/>
          <p:nvPr/>
        </p:nvGraphicFramePr>
        <p:xfrm>
          <a:off x="6037075" y="24590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{8DC1E9CE-047F-4C4B-9278-32CA28537ACF}</a:tableStyleId>
              </a:tblPr>
              <a:tblGrid>
                <a:gridCol w="755125"/>
                <a:gridCol w="755125"/>
                <a:gridCol w="755125"/>
                <a:gridCol w="755125"/>
              </a:tblGrid>
              <a:tr h="36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head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conc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flux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.11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3.21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.22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1.23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3.33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9.6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4.44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1.45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9" name="Google Shape;339;p41"/>
          <p:cNvSpPr txBox="1"/>
          <p:nvPr/>
        </p:nvSpPr>
        <p:spPr>
          <a:xfrm>
            <a:off x="3147575" y="3486725"/>
            <a:ext cx="27390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model runs = ne (number reals)</a:t>
            </a:r>
            <a:endParaRPr b="0" i="0" sz="14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Font typeface="Arial"/>
              <a:buNone/>
            </a:pPr>
            <a:r>
              <a:rPr lang="en">
                <a:solidFill>
                  <a:srgbClr val="FFF2CC"/>
                </a:solidFill>
              </a:rPr>
              <a:t>(e.g. Monte Carlo)</a:t>
            </a:r>
            <a:endParaRPr>
              <a:solidFill>
                <a:srgbClr val="FFF2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Font typeface="Arial"/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cxnSp>
        <p:nvCxnSpPr>
          <p:cNvPr id="340" name="Google Shape;340;p41"/>
          <p:cNvCxnSpPr/>
          <p:nvPr/>
        </p:nvCxnSpPr>
        <p:spPr>
          <a:xfrm>
            <a:off x="2956334" y="3554999"/>
            <a:ext cx="3057000" cy="16800"/>
          </a:xfrm>
          <a:prstGeom prst="straightConnector1">
            <a:avLst/>
          </a:prstGeom>
          <a:noFill/>
          <a:ln cap="flat" cmpd="sng" w="28575">
            <a:solidFill>
              <a:srgbClr val="FFF2CC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341" name="Google Shape;341;p41"/>
          <p:cNvSpPr txBox="1"/>
          <p:nvPr/>
        </p:nvSpPr>
        <p:spPr>
          <a:xfrm>
            <a:off x="62434" y="1970612"/>
            <a:ext cx="300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" sz="2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 ( ne x npar)</a:t>
            </a:r>
            <a:endParaRPr/>
          </a:p>
        </p:txBody>
      </p:sp>
      <p:sp>
        <p:nvSpPr>
          <p:cNvPr id="342" name="Google Shape;342;p41"/>
          <p:cNvSpPr txBox="1"/>
          <p:nvPr/>
        </p:nvSpPr>
        <p:spPr>
          <a:xfrm>
            <a:off x="6026900" y="1970600"/>
            <a:ext cx="30489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b="1" lang="en" sz="2400">
                <a:solidFill>
                  <a:srgbClr val="FF0000"/>
                </a:solidFill>
              </a:rPr>
              <a:t>D</a:t>
            </a:r>
            <a:r>
              <a:rPr b="1" baseline="-25000" lang="en" sz="2400">
                <a:solidFill>
                  <a:srgbClr val="FF0000"/>
                </a:solidFill>
              </a:rPr>
              <a:t>sim</a:t>
            </a:r>
            <a:r>
              <a:rPr b="0" i="0" lang="en" sz="2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 ( ne x nobs)</a:t>
            </a:r>
            <a:endParaRPr/>
          </a:p>
        </p:txBody>
      </p:sp>
      <p:cxnSp>
        <p:nvCxnSpPr>
          <p:cNvPr id="343" name="Google Shape;343;p41"/>
          <p:cNvCxnSpPr>
            <a:stCxn id="342" idx="1"/>
          </p:cNvCxnSpPr>
          <p:nvPr/>
        </p:nvCxnSpPr>
        <p:spPr>
          <a:xfrm>
            <a:off x="6026900" y="2214800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lg" w="lg" type="triangle"/>
          </a:ln>
        </p:spPr>
      </p:cxnSp>
      <p:pic>
        <p:nvPicPr>
          <p:cNvPr id="344" name="Google Shape;344;p41"/>
          <p:cNvPicPr preferRelativeResize="0"/>
          <p:nvPr/>
        </p:nvPicPr>
        <p:blipFill rotWithShape="1">
          <a:blip r:embed="rId3">
            <a:alphaModFix/>
          </a:blip>
          <a:srcRect b="61007" l="58451" r="35148" t="9292"/>
          <a:stretch/>
        </p:blipFill>
        <p:spPr>
          <a:xfrm>
            <a:off x="304753" y="4579010"/>
            <a:ext cx="301200" cy="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431" y="4530499"/>
            <a:ext cx="573596" cy="5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301" y="4530501"/>
            <a:ext cx="443525" cy="60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8833" y="4530500"/>
            <a:ext cx="467017" cy="5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9045" y="4530500"/>
            <a:ext cx="523555" cy="5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14875" y="4530500"/>
            <a:ext cx="443525" cy="594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 rotWithShape="1">
          <a:blip r:embed="rId9">
            <a:alphaModFix/>
          </a:blip>
          <a:srcRect b="0" l="77171" r="3599" t="0"/>
          <a:stretch/>
        </p:blipFill>
        <p:spPr>
          <a:xfrm>
            <a:off x="6175425" y="4579013"/>
            <a:ext cx="616775" cy="3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 txBox="1"/>
          <p:nvPr>
            <p:ph type="title"/>
          </p:nvPr>
        </p:nvSpPr>
        <p:spPr>
          <a:xfrm>
            <a:off x="311700" y="10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Iterative Ensemble Smoother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141850" y="719150"/>
            <a:ext cx="893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Two necessary conditions for decision-support modeling: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1</a:t>
            </a:r>
            <a:r>
              <a:rPr b="1" lang="en">
                <a:solidFill>
                  <a:srgbClr val="FF0000"/>
                </a:solidFill>
              </a:rPr>
              <a:t> high-dimensional</a:t>
            </a:r>
            <a:r>
              <a:rPr lang="en">
                <a:solidFill>
                  <a:schemeClr val="lt1"/>
                </a:solidFill>
              </a:rPr>
              <a:t>: avoid erroneous decision making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2</a:t>
            </a:r>
            <a:r>
              <a:rPr b="1" lang="en">
                <a:solidFill>
                  <a:srgbClr val="FF0000"/>
                </a:solidFill>
              </a:rPr>
              <a:t> stochastic</a:t>
            </a:r>
            <a:r>
              <a:rPr lang="en">
                <a:solidFill>
                  <a:schemeClr val="lt1"/>
                </a:solidFill>
              </a:rPr>
              <a:t>: express reliability in simulated outcomes 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</a:rPr>
              <a:t>D</a:t>
            </a:r>
            <a:r>
              <a:rPr b="1" lang="en" sz="2200">
                <a:solidFill>
                  <a:srgbClr val="FF0000"/>
                </a:solidFill>
              </a:rPr>
              <a:t>emocratizing</a:t>
            </a:r>
            <a:r>
              <a:rPr lang="en">
                <a:solidFill>
                  <a:schemeClr val="lt1"/>
                </a:solidFill>
              </a:rPr>
              <a:t>: increase </a:t>
            </a:r>
            <a:r>
              <a:rPr b="1" lang="en" sz="2400">
                <a:solidFill>
                  <a:schemeClr val="lt1"/>
                </a:solidFill>
              </a:rPr>
              <a:t>efficiency</a:t>
            </a:r>
            <a:r>
              <a:rPr lang="en">
                <a:solidFill>
                  <a:schemeClr val="lt1"/>
                </a:solidFill>
              </a:rPr>
              <a:t> and </a:t>
            </a:r>
            <a:r>
              <a:rPr b="1" lang="en" sz="2400">
                <a:solidFill>
                  <a:schemeClr val="lt1"/>
                </a:solidFill>
              </a:rPr>
              <a:t>convenience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10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Why?</a:t>
            </a:r>
            <a:r>
              <a:rPr b="1" lang="en">
                <a:solidFill>
                  <a:srgbClr val="FF0000"/>
                </a:solidFill>
              </a:rPr>
              <a:t> </a:t>
            </a:r>
            <a:r>
              <a:rPr b="1" lang="en" sz="1400">
                <a:solidFill>
                  <a:srgbClr val="FF0000"/>
                </a:solidFill>
              </a:rPr>
              <a:t>  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6" name="Google Shape;356;p42"/>
          <p:cNvGraphicFramePr/>
          <p:nvPr/>
        </p:nvGraphicFramePr>
        <p:xfrm>
          <a:off x="6055325" y="45547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{8DC1E9CE-047F-4C4B-9278-32CA28537ACF}</a:tableStyleId>
              </a:tblPr>
              <a:tblGrid>
                <a:gridCol w="755125"/>
                <a:gridCol w="755125"/>
                <a:gridCol w="755125"/>
                <a:gridCol w="755125"/>
              </a:tblGrid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3.35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0.002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4.51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57" name="Google Shape;357;p42"/>
          <p:cNvGraphicFramePr/>
          <p:nvPr/>
        </p:nvGraphicFramePr>
        <p:xfrm>
          <a:off x="102434" y="455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{8DC1E9CE-047F-4C4B-9278-32CA28537ACF}</a:tableStyleId>
              </a:tblPr>
              <a:tblGrid>
                <a:gridCol w="713475"/>
                <a:gridCol w="713475"/>
                <a:gridCol w="713475"/>
                <a:gridCol w="713475"/>
              </a:tblGrid>
              <a:tr h="3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0.51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1751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31.4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58" name="Google Shape;358;p42"/>
          <p:cNvGraphicFramePr/>
          <p:nvPr/>
        </p:nvGraphicFramePr>
        <p:xfrm>
          <a:off x="102434" y="24590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{8DC1E9CE-047F-4C4B-9278-32CA28537ACF}</a:tableStyleId>
              </a:tblPr>
              <a:tblGrid>
                <a:gridCol w="713475"/>
                <a:gridCol w="713475"/>
                <a:gridCol w="713475"/>
                <a:gridCol w="713475"/>
              </a:tblGrid>
              <a:tr h="36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rech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sconc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0.123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1101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12.3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0.321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1234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32.1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0.987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2001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69.0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0.789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1959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54.1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59" name="Google Shape;359;p42"/>
          <p:cNvGraphicFramePr/>
          <p:nvPr/>
        </p:nvGraphicFramePr>
        <p:xfrm>
          <a:off x="6037075" y="24590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{8DC1E9CE-047F-4C4B-9278-32CA28537ACF}</a:tableStyleId>
              </a:tblPr>
              <a:tblGrid>
                <a:gridCol w="755125"/>
                <a:gridCol w="755125"/>
                <a:gridCol w="755125"/>
                <a:gridCol w="755125"/>
              </a:tblGrid>
              <a:tr h="36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head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conc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flux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.11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3.21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.22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1.23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3.33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9.6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4.44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1.45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0" name="Google Shape;360;p42"/>
          <p:cNvSpPr txBox="1"/>
          <p:nvPr/>
        </p:nvSpPr>
        <p:spPr>
          <a:xfrm>
            <a:off x="3147575" y="3486725"/>
            <a:ext cx="27390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model runs = ne (number reals)</a:t>
            </a:r>
            <a:endParaRPr b="0" i="0" sz="14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Font typeface="Arial"/>
              <a:buNone/>
            </a:pPr>
            <a:r>
              <a:rPr lang="en">
                <a:solidFill>
                  <a:srgbClr val="FFF2CC"/>
                </a:solidFill>
              </a:rPr>
              <a:t>(e.g. Monte Carlo)</a:t>
            </a:r>
            <a:endParaRPr>
              <a:solidFill>
                <a:srgbClr val="FFF2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Font typeface="Arial"/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cxnSp>
        <p:nvCxnSpPr>
          <p:cNvPr id="361" name="Google Shape;361;p42"/>
          <p:cNvCxnSpPr/>
          <p:nvPr/>
        </p:nvCxnSpPr>
        <p:spPr>
          <a:xfrm>
            <a:off x="2956334" y="3554999"/>
            <a:ext cx="3057000" cy="16800"/>
          </a:xfrm>
          <a:prstGeom prst="straightConnector1">
            <a:avLst/>
          </a:prstGeom>
          <a:noFill/>
          <a:ln cap="flat" cmpd="sng" w="28575">
            <a:solidFill>
              <a:srgbClr val="FFF2CC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362" name="Google Shape;362;p42"/>
          <p:cNvSpPr txBox="1"/>
          <p:nvPr/>
        </p:nvSpPr>
        <p:spPr>
          <a:xfrm>
            <a:off x="62434" y="1970612"/>
            <a:ext cx="300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" sz="2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 ( ne x npar)</a:t>
            </a:r>
            <a:endParaRPr/>
          </a:p>
        </p:txBody>
      </p:sp>
      <p:sp>
        <p:nvSpPr>
          <p:cNvPr id="363" name="Google Shape;363;p42"/>
          <p:cNvSpPr txBox="1"/>
          <p:nvPr/>
        </p:nvSpPr>
        <p:spPr>
          <a:xfrm>
            <a:off x="6026900" y="1970600"/>
            <a:ext cx="30489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b="1" lang="en" sz="2400">
                <a:solidFill>
                  <a:srgbClr val="FF0000"/>
                </a:solidFill>
              </a:rPr>
              <a:t>D</a:t>
            </a:r>
            <a:r>
              <a:rPr b="1" baseline="-25000" lang="en" sz="2400">
                <a:solidFill>
                  <a:srgbClr val="FF0000"/>
                </a:solidFill>
              </a:rPr>
              <a:t>sim</a:t>
            </a:r>
            <a:r>
              <a:rPr b="0" i="0" lang="en" sz="2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 ( ne x nobs)</a:t>
            </a:r>
            <a:endParaRPr/>
          </a:p>
        </p:txBody>
      </p:sp>
      <p:cxnSp>
        <p:nvCxnSpPr>
          <p:cNvPr id="364" name="Google Shape;364;p42"/>
          <p:cNvCxnSpPr>
            <a:stCxn id="363" idx="1"/>
          </p:cNvCxnSpPr>
          <p:nvPr/>
        </p:nvCxnSpPr>
        <p:spPr>
          <a:xfrm>
            <a:off x="6026900" y="2214800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lg" w="lg" type="triangle"/>
          </a:ln>
        </p:spPr>
      </p:cxnSp>
      <p:pic>
        <p:nvPicPr>
          <p:cNvPr id="365" name="Google Shape;365;p42"/>
          <p:cNvPicPr preferRelativeResize="0"/>
          <p:nvPr/>
        </p:nvPicPr>
        <p:blipFill rotWithShape="1">
          <a:blip r:embed="rId3">
            <a:alphaModFix/>
          </a:blip>
          <a:srcRect b="61007" l="58451" r="35148" t="9292"/>
          <a:stretch/>
        </p:blipFill>
        <p:spPr>
          <a:xfrm>
            <a:off x="304753" y="4579010"/>
            <a:ext cx="301200" cy="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431" y="4530499"/>
            <a:ext cx="573596" cy="5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301" y="4530501"/>
            <a:ext cx="443525" cy="60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8833" y="4530500"/>
            <a:ext cx="467017" cy="5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9045" y="4530500"/>
            <a:ext cx="523555" cy="5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14875" y="4530500"/>
            <a:ext cx="443525" cy="594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54450" y="1271450"/>
            <a:ext cx="2007968" cy="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76992" y="1257575"/>
            <a:ext cx="3207533" cy="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2"/>
          <p:cNvPicPr preferRelativeResize="0"/>
          <p:nvPr/>
        </p:nvPicPr>
        <p:blipFill rotWithShape="1">
          <a:blip r:embed="rId10">
            <a:alphaModFix/>
          </a:blip>
          <a:srcRect b="0" l="77171" r="3599" t="0"/>
          <a:stretch/>
        </p:blipFill>
        <p:spPr>
          <a:xfrm>
            <a:off x="6175425" y="4579013"/>
            <a:ext cx="616775" cy="3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2"/>
          <p:cNvSpPr txBox="1"/>
          <p:nvPr>
            <p:ph type="title"/>
          </p:nvPr>
        </p:nvSpPr>
        <p:spPr>
          <a:xfrm>
            <a:off x="311700" y="10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Iterative Ensemble Smoother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9" name="Google Shape;379;p43"/>
          <p:cNvGraphicFramePr/>
          <p:nvPr/>
        </p:nvGraphicFramePr>
        <p:xfrm>
          <a:off x="6055325" y="45547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{8DC1E9CE-047F-4C4B-9278-32CA28537ACF}</a:tableStyleId>
              </a:tblPr>
              <a:tblGrid>
                <a:gridCol w="755125"/>
                <a:gridCol w="755125"/>
                <a:gridCol w="755125"/>
                <a:gridCol w="755125"/>
              </a:tblGrid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3.35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0.002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4.51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80" name="Google Shape;380;p43"/>
          <p:cNvGraphicFramePr/>
          <p:nvPr/>
        </p:nvGraphicFramePr>
        <p:xfrm>
          <a:off x="102434" y="455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{8DC1E9CE-047F-4C4B-9278-32CA28537ACF}</a:tableStyleId>
              </a:tblPr>
              <a:tblGrid>
                <a:gridCol w="713475"/>
                <a:gridCol w="713475"/>
                <a:gridCol w="713475"/>
                <a:gridCol w="713475"/>
              </a:tblGrid>
              <a:tr h="3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0.51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1751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31.4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81" name="Google Shape;381;p43"/>
          <p:cNvGraphicFramePr/>
          <p:nvPr/>
        </p:nvGraphicFramePr>
        <p:xfrm>
          <a:off x="102434" y="24590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{8DC1E9CE-047F-4C4B-9278-32CA28537ACF}</a:tableStyleId>
              </a:tblPr>
              <a:tblGrid>
                <a:gridCol w="713475"/>
                <a:gridCol w="713475"/>
                <a:gridCol w="713475"/>
                <a:gridCol w="713475"/>
              </a:tblGrid>
              <a:tr h="36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rech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sconc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0.123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1101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12.3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0.321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1234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32.1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0.987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2001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69.0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0.789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1959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54.1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82" name="Google Shape;382;p43"/>
          <p:cNvGraphicFramePr/>
          <p:nvPr/>
        </p:nvGraphicFramePr>
        <p:xfrm>
          <a:off x="6037075" y="24590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{8DC1E9CE-047F-4C4B-9278-32CA28537ACF}</a:tableStyleId>
              </a:tblPr>
              <a:tblGrid>
                <a:gridCol w="755125"/>
                <a:gridCol w="755125"/>
                <a:gridCol w="755125"/>
                <a:gridCol w="755125"/>
              </a:tblGrid>
              <a:tr h="36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head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conc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flux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.11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3.21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.22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1.23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3.33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9.6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4.44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1.45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3" name="Google Shape;383;p43"/>
          <p:cNvSpPr txBox="1"/>
          <p:nvPr/>
        </p:nvSpPr>
        <p:spPr>
          <a:xfrm>
            <a:off x="3147575" y="3486725"/>
            <a:ext cx="27390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model runs = ne (number reals)</a:t>
            </a:r>
            <a:endParaRPr b="0" i="0" sz="14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Font typeface="Arial"/>
              <a:buNone/>
            </a:pPr>
            <a:r>
              <a:rPr lang="en">
                <a:solidFill>
                  <a:srgbClr val="FFF2CC"/>
                </a:solidFill>
              </a:rPr>
              <a:t>(e.g. Monte Carlo)</a:t>
            </a:r>
            <a:endParaRPr>
              <a:solidFill>
                <a:srgbClr val="FFF2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Font typeface="Arial"/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cxnSp>
        <p:nvCxnSpPr>
          <p:cNvPr id="384" name="Google Shape;384;p43"/>
          <p:cNvCxnSpPr/>
          <p:nvPr/>
        </p:nvCxnSpPr>
        <p:spPr>
          <a:xfrm>
            <a:off x="2956334" y="3554999"/>
            <a:ext cx="3057000" cy="16800"/>
          </a:xfrm>
          <a:prstGeom prst="straightConnector1">
            <a:avLst/>
          </a:prstGeom>
          <a:noFill/>
          <a:ln cap="flat" cmpd="sng" w="28575">
            <a:solidFill>
              <a:srgbClr val="FFF2CC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385" name="Google Shape;385;p43"/>
          <p:cNvSpPr txBox="1"/>
          <p:nvPr/>
        </p:nvSpPr>
        <p:spPr>
          <a:xfrm>
            <a:off x="62434" y="1970612"/>
            <a:ext cx="300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" sz="2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 ( ne x npar)</a:t>
            </a:r>
            <a:endParaRPr/>
          </a:p>
        </p:txBody>
      </p:sp>
      <p:sp>
        <p:nvSpPr>
          <p:cNvPr id="386" name="Google Shape;386;p43"/>
          <p:cNvSpPr txBox="1"/>
          <p:nvPr/>
        </p:nvSpPr>
        <p:spPr>
          <a:xfrm>
            <a:off x="6026900" y="1970600"/>
            <a:ext cx="30489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b="1" lang="en" sz="2400">
                <a:solidFill>
                  <a:srgbClr val="FF0000"/>
                </a:solidFill>
              </a:rPr>
              <a:t>D</a:t>
            </a:r>
            <a:r>
              <a:rPr b="1" baseline="-25000" lang="en" sz="2400">
                <a:solidFill>
                  <a:srgbClr val="FF0000"/>
                </a:solidFill>
              </a:rPr>
              <a:t>sim</a:t>
            </a:r>
            <a:r>
              <a:rPr b="0" i="0" lang="en" sz="2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 ( ne x nobs)</a:t>
            </a:r>
            <a:endParaRPr/>
          </a:p>
        </p:txBody>
      </p:sp>
      <p:cxnSp>
        <p:nvCxnSpPr>
          <p:cNvPr id="387" name="Google Shape;387;p43"/>
          <p:cNvCxnSpPr>
            <a:stCxn id="386" idx="1"/>
          </p:cNvCxnSpPr>
          <p:nvPr/>
        </p:nvCxnSpPr>
        <p:spPr>
          <a:xfrm>
            <a:off x="6026900" y="2214800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lg" w="lg" type="triangle"/>
          </a:ln>
        </p:spPr>
      </p:cxnSp>
      <p:pic>
        <p:nvPicPr>
          <p:cNvPr id="388" name="Google Shape;388;p43"/>
          <p:cNvPicPr preferRelativeResize="0"/>
          <p:nvPr/>
        </p:nvPicPr>
        <p:blipFill rotWithShape="1">
          <a:blip r:embed="rId3">
            <a:alphaModFix/>
          </a:blip>
          <a:srcRect b="61007" l="58451" r="35148" t="9292"/>
          <a:stretch/>
        </p:blipFill>
        <p:spPr>
          <a:xfrm>
            <a:off x="304753" y="4579010"/>
            <a:ext cx="301200" cy="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431" y="4530499"/>
            <a:ext cx="573596" cy="5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301" y="4530501"/>
            <a:ext cx="443525" cy="60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8833" y="4530500"/>
            <a:ext cx="467017" cy="5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9045" y="4530500"/>
            <a:ext cx="523555" cy="5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14875" y="4530500"/>
            <a:ext cx="443525" cy="594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13000" y="946425"/>
            <a:ext cx="1880741" cy="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54450" y="1271450"/>
            <a:ext cx="2007968" cy="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76992" y="1257575"/>
            <a:ext cx="3207533" cy="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3"/>
          <p:cNvPicPr preferRelativeResize="0"/>
          <p:nvPr/>
        </p:nvPicPr>
        <p:blipFill rotWithShape="1">
          <a:blip r:embed="rId11">
            <a:alphaModFix/>
          </a:blip>
          <a:srcRect b="0" l="77171" r="3599" t="0"/>
          <a:stretch/>
        </p:blipFill>
        <p:spPr>
          <a:xfrm>
            <a:off x="6175425" y="4579013"/>
            <a:ext cx="616775" cy="3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3"/>
          <p:cNvSpPr txBox="1"/>
          <p:nvPr>
            <p:ph type="title"/>
          </p:nvPr>
        </p:nvSpPr>
        <p:spPr>
          <a:xfrm>
            <a:off x="311700" y="10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Iterative Ensemble Smoother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"/>
          <p:cNvSpPr/>
          <p:nvPr/>
        </p:nvSpPr>
        <p:spPr>
          <a:xfrm>
            <a:off x="2984050" y="1998348"/>
            <a:ext cx="3048900" cy="15063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cubicBezTo>
                  <a:pt x="9046" y="100008"/>
                  <a:pt x="34285" y="512"/>
                  <a:pt x="54285" y="59"/>
                </a:cubicBezTo>
                <a:cubicBezTo>
                  <a:pt x="74285" y="-394"/>
                  <a:pt x="109046" y="97734"/>
                  <a:pt x="120000" y="117272"/>
                </a:cubicBezTo>
              </a:path>
            </a:pathLst>
          </a:custGeom>
          <a:noFill/>
          <a:ln cap="flat" cmpd="sng" w="28575">
            <a:solidFill>
              <a:srgbClr val="448E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04" name="Google Shape;404;p44"/>
          <p:cNvGraphicFramePr/>
          <p:nvPr/>
        </p:nvGraphicFramePr>
        <p:xfrm>
          <a:off x="6055325" y="45547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{8DC1E9CE-047F-4C4B-9278-32CA28537ACF}</a:tableStyleId>
              </a:tblPr>
              <a:tblGrid>
                <a:gridCol w="755125"/>
                <a:gridCol w="755125"/>
                <a:gridCol w="755125"/>
                <a:gridCol w="755125"/>
              </a:tblGrid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0000"/>
                          </a:solidFill>
                        </a:rPr>
                        <a:t>3.35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0.002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4.51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05" name="Google Shape;405;p44"/>
          <p:cNvGraphicFramePr/>
          <p:nvPr/>
        </p:nvGraphicFramePr>
        <p:xfrm>
          <a:off x="102434" y="455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{8DC1E9CE-047F-4C4B-9278-32CA28537ACF}</a:tableStyleId>
              </a:tblPr>
              <a:tblGrid>
                <a:gridCol w="713475"/>
                <a:gridCol w="713475"/>
                <a:gridCol w="713475"/>
                <a:gridCol w="713475"/>
              </a:tblGrid>
              <a:tr h="390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0.51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1751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0000"/>
                          </a:solidFill>
                        </a:rPr>
                        <a:t>31.4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06" name="Google Shape;406;p44"/>
          <p:cNvGraphicFramePr/>
          <p:nvPr/>
        </p:nvGraphicFramePr>
        <p:xfrm>
          <a:off x="102434" y="24590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{8DC1E9CE-047F-4C4B-9278-32CA28537ACF}</a:tableStyleId>
              </a:tblPr>
              <a:tblGrid>
                <a:gridCol w="713475"/>
                <a:gridCol w="713475"/>
                <a:gridCol w="713475"/>
                <a:gridCol w="713475"/>
              </a:tblGrid>
              <a:tr h="36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rech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sconc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0.123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1101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12.3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0.321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1234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32.1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0.987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2001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69.0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0.789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1959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54.1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07" name="Google Shape;407;p44"/>
          <p:cNvGraphicFramePr/>
          <p:nvPr/>
        </p:nvGraphicFramePr>
        <p:xfrm>
          <a:off x="6037075" y="24590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{8DC1E9CE-047F-4C4B-9278-32CA28537ACF}</a:tableStyleId>
              </a:tblPr>
              <a:tblGrid>
                <a:gridCol w="755125"/>
                <a:gridCol w="755125"/>
                <a:gridCol w="755125"/>
                <a:gridCol w="755125"/>
              </a:tblGrid>
              <a:tr h="36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head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conc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flux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.11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3.21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.22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1.23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3.33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9.6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4.44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1.45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8" name="Google Shape;408;p44"/>
          <p:cNvSpPr txBox="1"/>
          <p:nvPr/>
        </p:nvSpPr>
        <p:spPr>
          <a:xfrm>
            <a:off x="3147575" y="3486725"/>
            <a:ext cx="27390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model runs = ne (number reals)</a:t>
            </a:r>
            <a:endParaRPr b="0" i="0" sz="14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Font typeface="Arial"/>
              <a:buNone/>
            </a:pPr>
            <a:r>
              <a:rPr lang="en">
                <a:solidFill>
                  <a:srgbClr val="FFF2CC"/>
                </a:solidFill>
              </a:rPr>
              <a:t>(e.g. Monte Carlo)</a:t>
            </a:r>
            <a:endParaRPr>
              <a:solidFill>
                <a:srgbClr val="FFF2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Font typeface="Arial"/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cxnSp>
        <p:nvCxnSpPr>
          <p:cNvPr id="409" name="Google Shape;409;p44"/>
          <p:cNvCxnSpPr/>
          <p:nvPr/>
        </p:nvCxnSpPr>
        <p:spPr>
          <a:xfrm>
            <a:off x="2956334" y="3554999"/>
            <a:ext cx="3057000" cy="16800"/>
          </a:xfrm>
          <a:prstGeom prst="straightConnector1">
            <a:avLst/>
          </a:prstGeom>
          <a:noFill/>
          <a:ln cap="flat" cmpd="sng" w="28575">
            <a:solidFill>
              <a:srgbClr val="FFF2CC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410" name="Google Shape;410;p44"/>
          <p:cNvSpPr txBox="1"/>
          <p:nvPr/>
        </p:nvSpPr>
        <p:spPr>
          <a:xfrm>
            <a:off x="62434" y="1970612"/>
            <a:ext cx="300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" sz="2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 ( ne x npar)</a:t>
            </a:r>
            <a:endParaRPr/>
          </a:p>
        </p:txBody>
      </p:sp>
      <p:sp>
        <p:nvSpPr>
          <p:cNvPr id="411" name="Google Shape;411;p44"/>
          <p:cNvSpPr txBox="1"/>
          <p:nvPr/>
        </p:nvSpPr>
        <p:spPr>
          <a:xfrm>
            <a:off x="6026900" y="1970600"/>
            <a:ext cx="30489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b="1" lang="en" sz="2400">
                <a:solidFill>
                  <a:srgbClr val="FF0000"/>
                </a:solidFill>
              </a:rPr>
              <a:t>D</a:t>
            </a:r>
            <a:r>
              <a:rPr b="1" baseline="-25000" lang="en" sz="2400">
                <a:solidFill>
                  <a:srgbClr val="FF0000"/>
                </a:solidFill>
              </a:rPr>
              <a:t>sim</a:t>
            </a:r>
            <a:r>
              <a:rPr b="0" i="0" lang="en" sz="2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 ( ne x nobs)</a:t>
            </a:r>
            <a:endParaRPr/>
          </a:p>
        </p:txBody>
      </p:sp>
      <p:cxnSp>
        <p:nvCxnSpPr>
          <p:cNvPr id="412" name="Google Shape;412;p44"/>
          <p:cNvCxnSpPr>
            <a:stCxn id="411" idx="1"/>
          </p:cNvCxnSpPr>
          <p:nvPr/>
        </p:nvCxnSpPr>
        <p:spPr>
          <a:xfrm>
            <a:off x="6026900" y="2214800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413" name="Google Shape;413;p44"/>
          <p:cNvSpPr txBox="1"/>
          <p:nvPr/>
        </p:nvSpPr>
        <p:spPr>
          <a:xfrm>
            <a:off x="3536475" y="2438613"/>
            <a:ext cx="16338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8EC8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448EC8"/>
                </a:solidFill>
                <a:latin typeface="Arial"/>
                <a:ea typeface="Arial"/>
                <a:cs typeface="Arial"/>
                <a:sym typeface="Arial"/>
              </a:rPr>
              <a:t>update via GLM</a:t>
            </a:r>
            <a:endParaRPr b="0" i="0" sz="1400" u="none" cap="none" strike="noStrike">
              <a:solidFill>
                <a:srgbClr val="448EC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8EC8"/>
              </a:buClr>
              <a:buFont typeface="Arial"/>
              <a:buNone/>
            </a:pPr>
            <a:r>
              <a:rPr lang="en">
                <a:solidFill>
                  <a:srgbClr val="448EC8"/>
                </a:solidFill>
              </a:rPr>
              <a:t>(e.g. maths)</a:t>
            </a:r>
            <a:endParaRPr>
              <a:solidFill>
                <a:srgbClr val="448EC8"/>
              </a:solidFill>
            </a:endParaRPr>
          </a:p>
        </p:txBody>
      </p:sp>
      <p:cxnSp>
        <p:nvCxnSpPr>
          <p:cNvPr id="414" name="Google Shape;414;p44"/>
          <p:cNvCxnSpPr/>
          <p:nvPr/>
        </p:nvCxnSpPr>
        <p:spPr>
          <a:xfrm flipH="1">
            <a:off x="2936800" y="2404043"/>
            <a:ext cx="838200" cy="1146900"/>
          </a:xfrm>
          <a:prstGeom prst="straightConnector1">
            <a:avLst/>
          </a:prstGeom>
          <a:noFill/>
          <a:ln cap="flat" cmpd="sng" w="28575">
            <a:solidFill>
              <a:srgbClr val="448EC8"/>
            </a:solidFill>
            <a:prstDash val="solid"/>
            <a:round/>
            <a:headEnd len="sm" w="sm" type="none"/>
            <a:tailEnd len="lg" w="lg" type="triangle"/>
          </a:ln>
        </p:spPr>
      </p:cxnSp>
      <p:pic>
        <p:nvPicPr>
          <p:cNvPr id="415" name="Google Shape;415;p44"/>
          <p:cNvPicPr preferRelativeResize="0"/>
          <p:nvPr/>
        </p:nvPicPr>
        <p:blipFill rotWithShape="1">
          <a:blip r:embed="rId3">
            <a:alphaModFix/>
          </a:blip>
          <a:srcRect b="61007" l="58451" r="35148" t="9292"/>
          <a:stretch/>
        </p:blipFill>
        <p:spPr>
          <a:xfrm>
            <a:off x="304753" y="4579010"/>
            <a:ext cx="301200" cy="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431" y="4530499"/>
            <a:ext cx="573596" cy="5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301" y="4530501"/>
            <a:ext cx="443525" cy="60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8833" y="4530500"/>
            <a:ext cx="467017" cy="5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79045" y="4530500"/>
            <a:ext cx="523555" cy="59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14875" y="4530500"/>
            <a:ext cx="443525" cy="594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13000" y="946425"/>
            <a:ext cx="1880741" cy="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54450" y="1271450"/>
            <a:ext cx="2007968" cy="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76992" y="1257575"/>
            <a:ext cx="3207533" cy="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4"/>
          <p:cNvPicPr preferRelativeResize="0"/>
          <p:nvPr/>
        </p:nvPicPr>
        <p:blipFill rotWithShape="1">
          <a:blip r:embed="rId11">
            <a:alphaModFix/>
          </a:blip>
          <a:srcRect b="0" l="77171" r="3599" t="0"/>
          <a:stretch/>
        </p:blipFill>
        <p:spPr>
          <a:xfrm>
            <a:off x="6175425" y="4579013"/>
            <a:ext cx="616775" cy="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4"/>
          <p:cNvPicPr preferRelativeResize="0"/>
          <p:nvPr/>
        </p:nvPicPr>
        <p:blipFill rotWithShape="1">
          <a:blip r:embed="rId12">
            <a:alphaModFix/>
          </a:blip>
          <a:srcRect b="0" l="1215" r="0" t="0"/>
          <a:stretch/>
        </p:blipFill>
        <p:spPr>
          <a:xfrm>
            <a:off x="256075" y="152400"/>
            <a:ext cx="8408550" cy="7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875" y="1434000"/>
            <a:ext cx="5854251" cy="33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Example application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...two years ago...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/>
          <p:nvPr>
            <p:ph idx="1" type="body"/>
          </p:nvPr>
        </p:nvSpPr>
        <p:spPr>
          <a:xfrm>
            <a:off x="311700" y="1152475"/>
            <a:ext cx="8520600" cy="3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37" name="Google Shape;4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141" y="1585912"/>
            <a:ext cx="6413710" cy="2118513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Step back: well-posed, deterministic setting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39" name="Google Shape;439;p46"/>
          <p:cNvSpPr txBox="1"/>
          <p:nvPr/>
        </p:nvSpPr>
        <p:spPr>
          <a:xfrm>
            <a:off x="6261075" y="910850"/>
            <a:ext cx="1246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uncalibrated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440" name="Google Shape;440;p46"/>
          <p:cNvCxnSpPr/>
          <p:nvPr/>
        </p:nvCxnSpPr>
        <p:spPr>
          <a:xfrm flipH="1">
            <a:off x="6269875" y="1335350"/>
            <a:ext cx="459900" cy="557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6"/>
          <p:cNvSpPr txBox="1"/>
          <p:nvPr/>
        </p:nvSpPr>
        <p:spPr>
          <a:xfrm>
            <a:off x="3744800" y="3741125"/>
            <a:ext cx="1021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observed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442" name="Google Shape;442;p46"/>
          <p:cNvCxnSpPr>
            <a:stCxn id="441" idx="0"/>
          </p:cNvCxnSpPr>
          <p:nvPr/>
        </p:nvCxnSpPr>
        <p:spPr>
          <a:xfrm flipH="1" rot="10800000">
            <a:off x="4255700" y="2254925"/>
            <a:ext cx="80100" cy="14862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46"/>
          <p:cNvSpPr txBox="1"/>
          <p:nvPr/>
        </p:nvSpPr>
        <p:spPr>
          <a:xfrm>
            <a:off x="6103950" y="3955000"/>
            <a:ext cx="1246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“</a:t>
            </a:r>
            <a:r>
              <a:rPr lang="en">
                <a:solidFill>
                  <a:srgbClr val="00FFFF"/>
                </a:solidFill>
              </a:rPr>
              <a:t>calibrated”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444" name="Google Shape;444;p46"/>
          <p:cNvCxnSpPr>
            <a:stCxn id="443" idx="0"/>
          </p:cNvCxnSpPr>
          <p:nvPr/>
        </p:nvCxnSpPr>
        <p:spPr>
          <a:xfrm flipH="1" rot="10800000">
            <a:off x="6727350" y="2653000"/>
            <a:ext cx="435900" cy="13020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141" y="1585912"/>
            <a:ext cx="6413710" cy="2118513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7"/>
          <p:cNvSpPr txBox="1"/>
          <p:nvPr/>
        </p:nvSpPr>
        <p:spPr>
          <a:xfrm>
            <a:off x="6261075" y="910850"/>
            <a:ext cx="1246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uncalibrated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451" name="Google Shape;451;p47"/>
          <p:cNvCxnSpPr/>
          <p:nvPr/>
        </p:nvCxnSpPr>
        <p:spPr>
          <a:xfrm flipH="1">
            <a:off x="6296575" y="1335350"/>
            <a:ext cx="433200" cy="6015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" name="Google Shape;452;p47"/>
          <p:cNvSpPr txBox="1"/>
          <p:nvPr/>
        </p:nvSpPr>
        <p:spPr>
          <a:xfrm>
            <a:off x="3744800" y="3741125"/>
            <a:ext cx="1021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observed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453" name="Google Shape;453;p47"/>
          <p:cNvCxnSpPr>
            <a:stCxn id="452" idx="0"/>
          </p:cNvCxnSpPr>
          <p:nvPr/>
        </p:nvCxnSpPr>
        <p:spPr>
          <a:xfrm flipH="1" rot="10800000">
            <a:off x="4255700" y="2254925"/>
            <a:ext cx="80100" cy="14862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" name="Google Shape;454;p47"/>
          <p:cNvSpPr txBox="1"/>
          <p:nvPr/>
        </p:nvSpPr>
        <p:spPr>
          <a:xfrm>
            <a:off x="6103950" y="3955000"/>
            <a:ext cx="1246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“calibrated”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455" name="Google Shape;455;p47"/>
          <p:cNvCxnSpPr>
            <a:stCxn id="454" idx="0"/>
          </p:cNvCxnSpPr>
          <p:nvPr/>
        </p:nvCxnSpPr>
        <p:spPr>
          <a:xfrm flipH="1" rot="10800000">
            <a:off x="6727350" y="2653000"/>
            <a:ext cx="435900" cy="13020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47"/>
          <p:cNvSpPr txBox="1"/>
          <p:nvPr>
            <p:ph idx="1" type="body"/>
          </p:nvPr>
        </p:nvSpPr>
        <p:spPr>
          <a:xfrm>
            <a:off x="416475" y="581275"/>
            <a:ext cx="4704900" cy="4716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Maybe I should add more parameters???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7" name="Google Shape;457;p47"/>
          <p:cNvSpPr txBox="1"/>
          <p:nvPr>
            <p:ph idx="1" type="body"/>
          </p:nvPr>
        </p:nvSpPr>
        <p:spPr>
          <a:xfrm>
            <a:off x="5764475" y="57500"/>
            <a:ext cx="3305100" cy="9543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Maybe I should change the parameters more???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8" name="Google Shape;458;p47"/>
          <p:cNvSpPr txBox="1"/>
          <p:nvPr>
            <p:ph idx="1" type="body"/>
          </p:nvPr>
        </p:nvSpPr>
        <p:spPr>
          <a:xfrm>
            <a:off x="4632600" y="4202325"/>
            <a:ext cx="4189500" cy="6765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Maybe something is wrong with the model???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59" name="Google Shape;459;p47"/>
          <p:cNvSpPr txBox="1"/>
          <p:nvPr>
            <p:ph idx="1" type="body"/>
          </p:nvPr>
        </p:nvSpPr>
        <p:spPr>
          <a:xfrm>
            <a:off x="136175" y="3955000"/>
            <a:ext cx="3682200" cy="764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Maybe something is wrong with the observation data???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0" name="Google Shape;460;p47"/>
          <p:cNvSpPr txBox="1"/>
          <p:nvPr>
            <p:ph idx="1" type="body"/>
          </p:nvPr>
        </p:nvSpPr>
        <p:spPr>
          <a:xfrm>
            <a:off x="2889600" y="4503325"/>
            <a:ext cx="1743000" cy="4716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User error???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141" y="1585912"/>
            <a:ext cx="6413710" cy="2118513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8"/>
          <p:cNvSpPr txBox="1"/>
          <p:nvPr/>
        </p:nvSpPr>
        <p:spPr>
          <a:xfrm>
            <a:off x="6261075" y="910850"/>
            <a:ext cx="1246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uncalibrated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467" name="Google Shape;467;p48"/>
          <p:cNvCxnSpPr/>
          <p:nvPr/>
        </p:nvCxnSpPr>
        <p:spPr>
          <a:xfrm flipH="1">
            <a:off x="6296575" y="1335350"/>
            <a:ext cx="433200" cy="6015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8" name="Google Shape;468;p48"/>
          <p:cNvSpPr txBox="1"/>
          <p:nvPr/>
        </p:nvSpPr>
        <p:spPr>
          <a:xfrm>
            <a:off x="3744800" y="3741125"/>
            <a:ext cx="1021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observed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469" name="Google Shape;469;p48"/>
          <p:cNvCxnSpPr>
            <a:stCxn id="468" idx="0"/>
          </p:cNvCxnSpPr>
          <p:nvPr/>
        </p:nvCxnSpPr>
        <p:spPr>
          <a:xfrm flipH="1" rot="10800000">
            <a:off x="4255700" y="2254925"/>
            <a:ext cx="80100" cy="14862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Google Shape;470;p48"/>
          <p:cNvSpPr txBox="1"/>
          <p:nvPr/>
        </p:nvSpPr>
        <p:spPr>
          <a:xfrm>
            <a:off x="6103950" y="3955000"/>
            <a:ext cx="1246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“calibrated”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471" name="Google Shape;471;p48"/>
          <p:cNvCxnSpPr>
            <a:stCxn id="470" idx="0"/>
          </p:cNvCxnSpPr>
          <p:nvPr/>
        </p:nvCxnSpPr>
        <p:spPr>
          <a:xfrm flipH="1" rot="10800000">
            <a:off x="6727350" y="2653000"/>
            <a:ext cx="435900" cy="13020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48"/>
          <p:cNvSpPr txBox="1"/>
          <p:nvPr>
            <p:ph idx="1" type="body"/>
          </p:nvPr>
        </p:nvSpPr>
        <p:spPr>
          <a:xfrm>
            <a:off x="416475" y="581275"/>
            <a:ext cx="4704900" cy="4716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Maybe I should add more parameters???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3" name="Google Shape;473;p48"/>
          <p:cNvSpPr txBox="1"/>
          <p:nvPr>
            <p:ph idx="1" type="body"/>
          </p:nvPr>
        </p:nvSpPr>
        <p:spPr>
          <a:xfrm>
            <a:off x="5764475" y="57500"/>
            <a:ext cx="3305100" cy="9543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Maybe I should change the parameters more???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4" name="Google Shape;474;p48"/>
          <p:cNvSpPr txBox="1"/>
          <p:nvPr>
            <p:ph idx="1" type="body"/>
          </p:nvPr>
        </p:nvSpPr>
        <p:spPr>
          <a:xfrm>
            <a:off x="4632600" y="4202325"/>
            <a:ext cx="4189500" cy="6765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Maybe something is wrong with the model???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5" name="Google Shape;475;p48"/>
          <p:cNvSpPr txBox="1"/>
          <p:nvPr>
            <p:ph idx="1" type="body"/>
          </p:nvPr>
        </p:nvSpPr>
        <p:spPr>
          <a:xfrm>
            <a:off x="136175" y="3955000"/>
            <a:ext cx="3682200" cy="764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Maybe something is wrong with the observation data???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6" name="Google Shape;476;p48"/>
          <p:cNvSpPr txBox="1"/>
          <p:nvPr>
            <p:ph idx="1" type="body"/>
          </p:nvPr>
        </p:nvSpPr>
        <p:spPr>
          <a:xfrm>
            <a:off x="610200" y="2260388"/>
            <a:ext cx="7923600" cy="9543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0000"/>
                </a:solidFill>
              </a:rPr>
              <a:t>WHAT SHOULD I DO????</a:t>
            </a:r>
            <a:endParaRPr b="1" sz="4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477" name="Google Shape;477;p48"/>
          <p:cNvSpPr txBox="1"/>
          <p:nvPr>
            <p:ph idx="1" type="body"/>
          </p:nvPr>
        </p:nvSpPr>
        <p:spPr>
          <a:xfrm>
            <a:off x="2889600" y="4503325"/>
            <a:ext cx="1743000" cy="4716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User error???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78" name="Google Shape;478;p48"/>
          <p:cNvSpPr txBox="1"/>
          <p:nvPr>
            <p:ph idx="1" type="body"/>
          </p:nvPr>
        </p:nvSpPr>
        <p:spPr>
          <a:xfrm>
            <a:off x="3116075" y="128700"/>
            <a:ext cx="2648400" cy="14862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479" name="Google Shape;479;p48"/>
          <p:cNvPicPr preferRelativeResize="0"/>
          <p:nvPr/>
        </p:nvPicPr>
        <p:blipFill rotWithShape="1">
          <a:blip r:embed="rId4">
            <a:alphaModFix/>
          </a:blip>
          <a:srcRect b="0" l="0" r="67782" t="-11012"/>
          <a:stretch/>
        </p:blipFill>
        <p:spPr>
          <a:xfrm>
            <a:off x="3509300" y="394650"/>
            <a:ext cx="1861950" cy="9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8"/>
          <p:cNvSpPr txBox="1"/>
          <p:nvPr>
            <p:ph idx="1" type="body"/>
          </p:nvPr>
        </p:nvSpPr>
        <p:spPr>
          <a:xfrm>
            <a:off x="3116075" y="3594250"/>
            <a:ext cx="2648400" cy="14862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481" name="Google Shape;481;p48"/>
          <p:cNvPicPr preferRelativeResize="0"/>
          <p:nvPr/>
        </p:nvPicPr>
        <p:blipFill rotWithShape="1">
          <a:blip r:embed="rId4">
            <a:alphaModFix/>
          </a:blip>
          <a:srcRect b="0" l="55677" r="4" t="-11012"/>
          <a:stretch/>
        </p:blipFill>
        <p:spPr>
          <a:xfrm>
            <a:off x="3159575" y="3741125"/>
            <a:ext cx="2561401" cy="9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</a:rPr>
              <a:t>B</a:t>
            </a:r>
            <a:r>
              <a:rPr b="1" lang="en" sz="2400">
                <a:solidFill>
                  <a:schemeClr val="lt1"/>
                </a:solidFill>
              </a:rPr>
              <a:t>ias Minimization Workflow (BMW)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487" name="Google Shape;487;p49"/>
          <p:cNvSpPr txBox="1"/>
          <p:nvPr>
            <p:ph idx="1" type="body"/>
          </p:nvPr>
        </p:nvSpPr>
        <p:spPr>
          <a:xfrm>
            <a:off x="311700" y="1143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Goal</a:t>
            </a:r>
            <a:r>
              <a:rPr lang="en">
                <a:solidFill>
                  <a:srgbClr val="FF0000"/>
                </a:solidFill>
              </a:rPr>
              <a:t>: minimize the ill-effects of model error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Sufficient condition</a:t>
            </a:r>
            <a:r>
              <a:rPr lang="en">
                <a:solidFill>
                  <a:srgbClr val="FF0000"/>
                </a:solidFill>
              </a:rPr>
              <a:t>: optimal for regional-scale broad-purpose models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Heaps of parameters, bru! (and </a:t>
            </a:r>
            <a:r>
              <a:rPr lang="en">
                <a:solidFill>
                  <a:schemeClr val="lt1"/>
                </a:solidFill>
              </a:rPr>
              <a:t>s</a:t>
            </a:r>
            <a:r>
              <a:rPr lang="en">
                <a:solidFill>
                  <a:schemeClr val="lt1"/>
                </a:solidFill>
              </a:rPr>
              <a:t>tochastics)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Prior (unconstrained) Monte Carlo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Prior-data conflict detection and resolution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unconstrained Monte Carlo/throw out observations (red pill!)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Rigorous “o</a:t>
            </a:r>
            <a:r>
              <a:rPr lang="en">
                <a:solidFill>
                  <a:schemeClr val="lt1"/>
                </a:solidFill>
              </a:rPr>
              <a:t>uter iterations”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88" name="Google Shape;488;p49"/>
          <p:cNvPicPr preferRelativeResize="0"/>
          <p:nvPr/>
        </p:nvPicPr>
        <p:blipFill rotWithShape="1">
          <a:blip r:embed="rId3">
            <a:alphaModFix/>
          </a:blip>
          <a:srcRect b="0" l="0" r="2562" t="0"/>
          <a:stretch/>
        </p:blipFill>
        <p:spPr>
          <a:xfrm>
            <a:off x="994700" y="4128025"/>
            <a:ext cx="2592700" cy="4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3225" y="3778525"/>
            <a:ext cx="3267711" cy="11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PESTPP-IES implementation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5" name="Google Shape;495;p50"/>
          <p:cNvSpPr txBox="1"/>
          <p:nvPr>
            <p:ph idx="1" type="body"/>
          </p:nvPr>
        </p:nvSpPr>
        <p:spPr>
          <a:xfrm>
            <a:off x="311700" y="988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ensemble-space upgrades (up to 15M pars)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advanced localization capabilities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i="1" lang="en" sz="1800">
                <a:solidFill>
                  <a:srgbClr val="FFFFFF"/>
                </a:solidFill>
              </a:rPr>
              <a:t>“very very dark art”</a:t>
            </a:r>
            <a:r>
              <a:rPr lang="en" sz="1800">
                <a:solidFill>
                  <a:srgbClr val="FFFFFF"/>
                </a:solidFill>
              </a:rPr>
              <a:t> - J Doh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</a:t>
            </a:r>
            <a:r>
              <a:rPr lang="en">
                <a:solidFill>
                  <a:srgbClr val="FFFFFF"/>
                </a:solidFill>
              </a:rPr>
              <a:t>ultithreaded upgrades and parallel run mgmt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c</a:t>
            </a:r>
            <a:r>
              <a:rPr b="1" lang="en">
                <a:solidFill>
                  <a:srgbClr val="FF0000"/>
                </a:solidFill>
              </a:rPr>
              <a:t>ompletely interoperable with PEST(_HP)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Documentation</a:t>
            </a:r>
            <a:r>
              <a:rPr lang="en">
                <a:solidFill>
                  <a:srgbClr val="FFFFFF"/>
                </a:solidFill>
              </a:rPr>
              <a:t>!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github.com/usgs/pestpp</a:t>
            </a:r>
            <a:endParaRPr b="1">
              <a:solidFill>
                <a:srgbClr val="FF0000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PC, Mac, *nix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Char char="●"/>
            </a:pPr>
            <a:r>
              <a:rPr b="1" lang="en">
                <a:solidFill>
                  <a:srgbClr val="00FFFF"/>
                </a:solidFill>
              </a:rPr>
              <a:t>Help Wanted!!!</a:t>
            </a:r>
            <a:endParaRPr b="1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496" name="Google Shape;49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000" y="1316162"/>
            <a:ext cx="3146775" cy="25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0"/>
          <p:cNvSpPr txBox="1"/>
          <p:nvPr/>
        </p:nvSpPr>
        <p:spPr>
          <a:xfrm>
            <a:off x="1512300" y="4820400"/>
            <a:ext cx="7631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Luo and Bakhta (2018). Towards Automatic And Adaptive Localization For Ensemble-Based History Matching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1"/>
          <p:cNvSpPr txBox="1"/>
          <p:nvPr>
            <p:ph type="title"/>
          </p:nvPr>
        </p:nvSpPr>
        <p:spPr>
          <a:xfrm>
            <a:off x="311700" y="279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From go to whoa: </a:t>
            </a:r>
            <a:r>
              <a:rPr lang="en" sz="2400">
                <a:solidFill>
                  <a:srgbClr val="FF0000"/>
                </a:solidFill>
              </a:rPr>
              <a:t>pyemu.helpers.PstFromFlopyModel() </a:t>
            </a:r>
            <a:r>
              <a:rPr lang="en" sz="1800">
                <a:solidFill>
                  <a:srgbClr val="FF0000"/>
                </a:solidFill>
              </a:rPr>
              <a:t>       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03" name="Google Shape;503;p51"/>
          <p:cNvSpPr txBox="1"/>
          <p:nvPr>
            <p:ph idx="1" type="body"/>
          </p:nvPr>
        </p:nvSpPr>
        <p:spPr>
          <a:xfrm>
            <a:off x="311695" y="101772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MF2005 family (more coming…)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Setup huge numbers of parameters and observations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Geostatistical covariance/draws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forward_run.py (that’s so meta!)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...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helps recover from             and/or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04" name="Google Shape;5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625" y="2596925"/>
            <a:ext cx="429900" cy="4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100" y="2622100"/>
            <a:ext cx="523200" cy="37954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1"/>
          <p:cNvSpPr txBox="1"/>
          <p:nvPr/>
        </p:nvSpPr>
        <p:spPr>
          <a:xfrm>
            <a:off x="6989600" y="4820400"/>
            <a:ext cx="215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github.com/jtwhite79/pyemu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141850" y="719150"/>
            <a:ext cx="893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Two necessary conditions for decision-support modeling: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1</a:t>
            </a:r>
            <a:r>
              <a:rPr b="1" lang="en">
                <a:solidFill>
                  <a:srgbClr val="FF0000"/>
                </a:solidFill>
              </a:rPr>
              <a:t> high-dimensional</a:t>
            </a:r>
            <a:r>
              <a:rPr lang="en">
                <a:solidFill>
                  <a:schemeClr val="lt1"/>
                </a:solidFill>
              </a:rPr>
              <a:t>: avoid erroneous decision making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2</a:t>
            </a:r>
            <a:r>
              <a:rPr b="1" lang="en">
                <a:solidFill>
                  <a:srgbClr val="FF0000"/>
                </a:solidFill>
              </a:rPr>
              <a:t> stochastic</a:t>
            </a:r>
            <a:r>
              <a:rPr lang="en">
                <a:solidFill>
                  <a:schemeClr val="lt1"/>
                </a:solidFill>
              </a:rPr>
              <a:t>: express reliability in simulated outcomes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</a:rPr>
              <a:t>Democratizing</a:t>
            </a:r>
            <a:r>
              <a:rPr lang="en">
                <a:solidFill>
                  <a:schemeClr val="lt1"/>
                </a:solidFill>
              </a:rPr>
              <a:t>: increase </a:t>
            </a:r>
            <a:r>
              <a:rPr b="1" lang="en" sz="2400">
                <a:solidFill>
                  <a:schemeClr val="lt1"/>
                </a:solidFill>
              </a:rPr>
              <a:t>efficiency</a:t>
            </a:r>
            <a:r>
              <a:rPr lang="en">
                <a:solidFill>
                  <a:schemeClr val="lt1"/>
                </a:solidFill>
              </a:rPr>
              <a:t> and </a:t>
            </a:r>
            <a:r>
              <a:rPr b="1" lang="en" sz="2400">
                <a:solidFill>
                  <a:schemeClr val="lt1"/>
                </a:solidFill>
              </a:rPr>
              <a:t>convenience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00FFFF"/>
                </a:solidFill>
              </a:rPr>
              <a:t>One way to do this: </a:t>
            </a:r>
            <a:r>
              <a:rPr b="1" lang="en" sz="2400">
                <a:solidFill>
                  <a:srgbClr val="00FFFF"/>
                </a:solidFill>
              </a:rPr>
              <a:t>iterative ensemble smoothers</a:t>
            </a:r>
            <a:r>
              <a:rPr lang="en" sz="2400">
                <a:solidFill>
                  <a:srgbClr val="00FFFF"/>
                </a:solidFill>
              </a:rPr>
              <a:t> (IES)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10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Why?</a:t>
            </a:r>
            <a:r>
              <a:rPr b="1" lang="en">
                <a:solidFill>
                  <a:srgbClr val="FF0000"/>
                </a:solidFill>
              </a:rPr>
              <a:t> </a:t>
            </a:r>
            <a:r>
              <a:rPr b="1" lang="en" sz="1400">
                <a:solidFill>
                  <a:srgbClr val="FF0000"/>
                </a:solidFill>
              </a:rPr>
              <a:t>  </a:t>
            </a:r>
            <a:endParaRPr b="1"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2"/>
          <p:cNvSpPr txBox="1"/>
          <p:nvPr>
            <p:ph type="title"/>
          </p:nvPr>
        </p:nvSpPr>
        <p:spPr>
          <a:xfrm>
            <a:off x="311700" y="201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Issues with </a:t>
            </a:r>
            <a:r>
              <a:rPr lang="en">
                <a:solidFill>
                  <a:schemeClr val="lt1"/>
                </a:solidFill>
              </a:rPr>
              <a:t>applying PESTPP-IES in high-dimensional, real world settings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12" name="Google Shape;512;p52"/>
          <p:cNvSpPr txBox="1"/>
          <p:nvPr>
            <p:ph idx="1" type="body"/>
          </p:nvPr>
        </p:nvSpPr>
        <p:spPr>
          <a:xfrm>
            <a:off x="259150" y="1476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</a:rPr>
              <a:t>(in addition to all the other problems we face)</a:t>
            </a:r>
            <a:endParaRPr b="1">
              <a:solidFill>
                <a:srgbClr val="00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Hydrologic model</a:t>
            </a:r>
            <a:r>
              <a:rPr b="1" lang="en">
                <a:solidFill>
                  <a:srgbClr val="FFFFFF"/>
                </a:solidFill>
              </a:rPr>
              <a:t>ing: </a:t>
            </a:r>
            <a:r>
              <a:rPr b="1" lang="en">
                <a:solidFill>
                  <a:srgbClr val="FF0000"/>
                </a:solidFill>
              </a:rPr>
              <a:t>M</a:t>
            </a:r>
            <a:r>
              <a:rPr b="1" lang="en">
                <a:solidFill>
                  <a:srgbClr val="FF0000"/>
                </a:solidFill>
              </a:rPr>
              <a:t>ODEL INSTABILITY!!! </a:t>
            </a:r>
            <a:endParaRPr b="1"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Partial solution: g</a:t>
            </a:r>
            <a:r>
              <a:rPr lang="en" sz="1800">
                <a:solidFill>
                  <a:srgbClr val="FFFFFF"/>
                </a:solidFill>
              </a:rPr>
              <a:t>reedy run mgmt,  looser tolerances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Small ensembles</a:t>
            </a:r>
            <a:r>
              <a:rPr lang="en">
                <a:solidFill>
                  <a:srgbClr val="FFFFFF"/>
                </a:solidFill>
              </a:rPr>
              <a:t>: ensemble collapse/spurious correlations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Solution: </a:t>
            </a:r>
            <a:r>
              <a:rPr lang="en" sz="1800">
                <a:solidFill>
                  <a:srgbClr val="FFFFFF"/>
                </a:solidFill>
              </a:rPr>
              <a:t>localization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Mechanics</a:t>
            </a:r>
            <a:r>
              <a:rPr lang="en">
                <a:solidFill>
                  <a:srgbClr val="FFFFFF"/>
                </a:solidFill>
              </a:rPr>
              <a:t>: handling ensembles of large numbers of parameters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Solution: </a:t>
            </a:r>
            <a:r>
              <a:rPr lang="en" sz="1800">
                <a:solidFill>
                  <a:srgbClr val="FFFFFF"/>
                </a:solidFill>
              </a:rPr>
              <a:t>“That’s like two lines of python”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3"/>
          <p:cNvSpPr txBox="1"/>
          <p:nvPr>
            <p:ph type="title"/>
          </p:nvPr>
        </p:nvSpPr>
        <p:spPr>
          <a:xfrm>
            <a:off x="1786350" y="206250"/>
            <a:ext cx="55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T</a:t>
            </a:r>
            <a:r>
              <a:rPr lang="en" sz="3000">
                <a:solidFill>
                  <a:schemeClr val="lt1"/>
                </a:solidFill>
              </a:rPr>
              <a:t>his is gonna be sweet az, bru!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18" name="Google Shape;51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825" y="1359975"/>
            <a:ext cx="4400350" cy="24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4"/>
          <p:cNvSpPr txBox="1"/>
          <p:nvPr>
            <p:ph idx="1" type="body"/>
          </p:nvPr>
        </p:nvSpPr>
        <p:spPr>
          <a:xfrm>
            <a:off x="311700" y="1152475"/>
            <a:ext cx="8520600" cy="3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4" name="Google Shape;52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A naive assessment - a GW level time series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525" name="Google Shape;5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350" y="1762650"/>
            <a:ext cx="6372225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554" y="3941500"/>
            <a:ext cx="773825" cy="7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4"/>
          <p:cNvSpPr txBox="1"/>
          <p:nvPr/>
        </p:nvSpPr>
        <p:spPr>
          <a:xfrm>
            <a:off x="5774700" y="1222188"/>
            <a:ext cx="1406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posterior range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528" name="Google Shape;528;p54"/>
          <p:cNvCxnSpPr/>
          <p:nvPr/>
        </p:nvCxnSpPr>
        <p:spPr>
          <a:xfrm flipH="1">
            <a:off x="5857193" y="1606890"/>
            <a:ext cx="613200" cy="9135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9" name="Google Shape;529;p54"/>
          <p:cNvSpPr txBox="1"/>
          <p:nvPr/>
        </p:nvSpPr>
        <p:spPr>
          <a:xfrm>
            <a:off x="6215100" y="4008875"/>
            <a:ext cx="1045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observed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530" name="Google Shape;530;p54"/>
          <p:cNvCxnSpPr>
            <a:stCxn id="529" idx="0"/>
          </p:cNvCxnSpPr>
          <p:nvPr/>
        </p:nvCxnSpPr>
        <p:spPr>
          <a:xfrm rot="10800000">
            <a:off x="6057600" y="2803175"/>
            <a:ext cx="680100" cy="12057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1" name="Google Shape;531;p54"/>
          <p:cNvPicPr preferRelativeResize="0"/>
          <p:nvPr/>
        </p:nvPicPr>
        <p:blipFill rotWithShape="1">
          <a:blip r:embed="rId5">
            <a:alphaModFix/>
          </a:blip>
          <a:srcRect b="50521" l="45669" r="31746" t="0"/>
          <a:stretch/>
        </p:blipFill>
        <p:spPr>
          <a:xfrm>
            <a:off x="7060378" y="1152475"/>
            <a:ext cx="7380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400" y="1632463"/>
            <a:ext cx="635317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55"/>
          <p:cNvSpPr txBox="1"/>
          <p:nvPr/>
        </p:nvSpPr>
        <p:spPr>
          <a:xfrm>
            <a:off x="5774700" y="1222188"/>
            <a:ext cx="14061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posterior range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538" name="Google Shape;538;p55"/>
          <p:cNvCxnSpPr/>
          <p:nvPr/>
        </p:nvCxnSpPr>
        <p:spPr>
          <a:xfrm flipH="1">
            <a:off x="5810093" y="1606890"/>
            <a:ext cx="660300" cy="6834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55"/>
          <p:cNvSpPr txBox="1"/>
          <p:nvPr/>
        </p:nvSpPr>
        <p:spPr>
          <a:xfrm>
            <a:off x="6215100" y="4008875"/>
            <a:ext cx="1045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observed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540" name="Google Shape;540;p55"/>
          <p:cNvCxnSpPr>
            <a:stCxn id="539" idx="0"/>
          </p:cNvCxnSpPr>
          <p:nvPr/>
        </p:nvCxnSpPr>
        <p:spPr>
          <a:xfrm flipH="1" rot="10800000">
            <a:off x="6737700" y="3484175"/>
            <a:ext cx="36300" cy="5247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1" name="Google Shape;54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8952" y="3855298"/>
            <a:ext cx="1406101" cy="1020053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A</a:t>
            </a:r>
            <a:r>
              <a:rPr lang="en" sz="2400">
                <a:solidFill>
                  <a:schemeClr val="lt1"/>
                </a:solidFill>
              </a:rPr>
              <a:t> different GW level time series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543" name="Google Shape;543;p55"/>
          <p:cNvPicPr preferRelativeResize="0"/>
          <p:nvPr/>
        </p:nvPicPr>
        <p:blipFill rotWithShape="1">
          <a:blip r:embed="rId5">
            <a:alphaModFix/>
          </a:blip>
          <a:srcRect b="50521" l="45669" r="31746" t="0"/>
          <a:stretch/>
        </p:blipFill>
        <p:spPr>
          <a:xfrm>
            <a:off x="7180803" y="1103850"/>
            <a:ext cx="7380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6"/>
          <p:cNvSpPr txBox="1"/>
          <p:nvPr>
            <p:ph type="title"/>
          </p:nvPr>
        </p:nvSpPr>
        <p:spPr>
          <a:xfrm>
            <a:off x="204725" y="445025"/>
            <a:ext cx="876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Example applications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(motivation for high-dimensional stochastic workflows)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7"/>
          <p:cNvSpPr txBox="1"/>
          <p:nvPr>
            <p:ph idx="1" type="body"/>
          </p:nvPr>
        </p:nvSpPr>
        <p:spPr>
          <a:xfrm>
            <a:off x="311700" y="1152475"/>
            <a:ext cx="8520600" cy="3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554" name="Google Shape;5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141" y="1585912"/>
            <a:ext cx="6413710" cy="2118513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</a:rPr>
              <a:t>well-posed, deterministic setting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56" name="Google Shape;556;p57"/>
          <p:cNvSpPr txBox="1"/>
          <p:nvPr/>
        </p:nvSpPr>
        <p:spPr>
          <a:xfrm>
            <a:off x="6261075" y="910850"/>
            <a:ext cx="1246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uncalibrated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557" name="Google Shape;557;p57"/>
          <p:cNvCxnSpPr/>
          <p:nvPr/>
        </p:nvCxnSpPr>
        <p:spPr>
          <a:xfrm flipH="1">
            <a:off x="6269875" y="1335350"/>
            <a:ext cx="459900" cy="557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8" name="Google Shape;558;p57"/>
          <p:cNvSpPr txBox="1"/>
          <p:nvPr/>
        </p:nvSpPr>
        <p:spPr>
          <a:xfrm>
            <a:off x="3744800" y="3741125"/>
            <a:ext cx="1021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observed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559" name="Google Shape;559;p57"/>
          <p:cNvCxnSpPr>
            <a:stCxn id="558" idx="0"/>
          </p:cNvCxnSpPr>
          <p:nvPr/>
        </p:nvCxnSpPr>
        <p:spPr>
          <a:xfrm flipH="1" rot="10800000">
            <a:off x="4255700" y="2254925"/>
            <a:ext cx="80100" cy="14862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0" name="Google Shape;560;p57"/>
          <p:cNvSpPr txBox="1"/>
          <p:nvPr/>
        </p:nvSpPr>
        <p:spPr>
          <a:xfrm>
            <a:off x="6139625" y="3859700"/>
            <a:ext cx="1246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“calibrated”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561" name="Google Shape;561;p57"/>
          <p:cNvCxnSpPr/>
          <p:nvPr/>
        </p:nvCxnSpPr>
        <p:spPr>
          <a:xfrm flipH="1" rot="10800000">
            <a:off x="6774950" y="2653100"/>
            <a:ext cx="388200" cy="1206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141" y="1585912"/>
            <a:ext cx="6413710" cy="2118513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58"/>
          <p:cNvSpPr txBox="1"/>
          <p:nvPr/>
        </p:nvSpPr>
        <p:spPr>
          <a:xfrm>
            <a:off x="6261075" y="910850"/>
            <a:ext cx="1246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uncalibrated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568" name="Google Shape;568;p58"/>
          <p:cNvCxnSpPr/>
          <p:nvPr/>
        </p:nvCxnSpPr>
        <p:spPr>
          <a:xfrm flipH="1">
            <a:off x="6296575" y="1335350"/>
            <a:ext cx="433200" cy="6015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9" name="Google Shape;569;p58"/>
          <p:cNvSpPr txBox="1"/>
          <p:nvPr/>
        </p:nvSpPr>
        <p:spPr>
          <a:xfrm>
            <a:off x="3744800" y="3741125"/>
            <a:ext cx="1021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observed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570" name="Google Shape;570;p58"/>
          <p:cNvCxnSpPr>
            <a:stCxn id="569" idx="0"/>
          </p:cNvCxnSpPr>
          <p:nvPr/>
        </p:nvCxnSpPr>
        <p:spPr>
          <a:xfrm flipH="1" rot="10800000">
            <a:off x="4255700" y="2254925"/>
            <a:ext cx="80100" cy="14862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1" name="Google Shape;571;p58"/>
          <p:cNvSpPr txBox="1"/>
          <p:nvPr/>
        </p:nvSpPr>
        <p:spPr>
          <a:xfrm>
            <a:off x="6157475" y="3865650"/>
            <a:ext cx="12468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“calibrated”</a:t>
            </a:r>
            <a:endParaRPr baseline="-25000" i="1">
              <a:solidFill>
                <a:srgbClr val="00FFFF"/>
              </a:solidFill>
            </a:endParaRPr>
          </a:p>
        </p:txBody>
      </p:sp>
      <p:cxnSp>
        <p:nvCxnSpPr>
          <p:cNvPr id="572" name="Google Shape;572;p58"/>
          <p:cNvCxnSpPr/>
          <p:nvPr/>
        </p:nvCxnSpPr>
        <p:spPr>
          <a:xfrm flipH="1" rot="10800000">
            <a:off x="6763050" y="2653050"/>
            <a:ext cx="400200" cy="1212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3" name="Google Shape;573;p58"/>
          <p:cNvSpPr txBox="1"/>
          <p:nvPr>
            <p:ph idx="1" type="body"/>
          </p:nvPr>
        </p:nvSpPr>
        <p:spPr>
          <a:xfrm>
            <a:off x="416475" y="581275"/>
            <a:ext cx="4704900" cy="4716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Maybe I should add more parameters???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4" name="Google Shape;574;p58"/>
          <p:cNvSpPr txBox="1"/>
          <p:nvPr>
            <p:ph idx="1" type="body"/>
          </p:nvPr>
        </p:nvSpPr>
        <p:spPr>
          <a:xfrm>
            <a:off x="5764475" y="57500"/>
            <a:ext cx="3305100" cy="9543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Maybe I should change the parameters more???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5" name="Google Shape;575;p58"/>
          <p:cNvSpPr txBox="1"/>
          <p:nvPr>
            <p:ph idx="1" type="body"/>
          </p:nvPr>
        </p:nvSpPr>
        <p:spPr>
          <a:xfrm>
            <a:off x="4632600" y="4202325"/>
            <a:ext cx="4189500" cy="6765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Maybe something is wrong with the model???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6" name="Google Shape;576;p58"/>
          <p:cNvSpPr txBox="1"/>
          <p:nvPr>
            <p:ph idx="1" type="body"/>
          </p:nvPr>
        </p:nvSpPr>
        <p:spPr>
          <a:xfrm>
            <a:off x="136175" y="3955000"/>
            <a:ext cx="3682200" cy="764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Maybe something is wrong with the observation data???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7" name="Google Shape;577;p58"/>
          <p:cNvSpPr txBox="1"/>
          <p:nvPr>
            <p:ph idx="1" type="body"/>
          </p:nvPr>
        </p:nvSpPr>
        <p:spPr>
          <a:xfrm>
            <a:off x="2889600" y="4503325"/>
            <a:ext cx="1743000" cy="4716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User error???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78" name="Google Shape;578;p58"/>
          <p:cNvSpPr txBox="1"/>
          <p:nvPr>
            <p:ph idx="1" type="body"/>
          </p:nvPr>
        </p:nvSpPr>
        <p:spPr>
          <a:xfrm>
            <a:off x="4075500" y="1762662"/>
            <a:ext cx="993000" cy="16182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FF0000"/>
                </a:solidFill>
              </a:rPr>
              <a:t>?</a:t>
            </a:r>
            <a:endParaRPr b="1" sz="9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9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" name="Google Shape;78;p17"/>
          <p:cNvGraphicFramePr/>
          <p:nvPr/>
        </p:nvGraphicFramePr>
        <p:xfrm>
          <a:off x="105321" y="30601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{8DC1E9CE-047F-4C4B-9278-32CA28537ACF}</a:tableStyleId>
              </a:tblPr>
              <a:tblGrid>
                <a:gridCol w="713475"/>
                <a:gridCol w="713475"/>
                <a:gridCol w="713475"/>
                <a:gridCol w="713475"/>
              </a:tblGrid>
              <a:tr h="36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rech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sconc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0.123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1101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12.3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0.321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1234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32.1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0.987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2001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69.0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0.789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1959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54.1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9" name="Google Shape;79;p17"/>
          <p:cNvGraphicFramePr/>
          <p:nvPr/>
        </p:nvGraphicFramePr>
        <p:xfrm>
          <a:off x="6039963" y="30601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{8DC1E9CE-047F-4C4B-9278-32CA28537ACF}</a:tableStyleId>
              </a:tblPr>
              <a:tblGrid>
                <a:gridCol w="755125"/>
                <a:gridCol w="755125"/>
                <a:gridCol w="755125"/>
                <a:gridCol w="755125"/>
              </a:tblGrid>
              <a:tr h="36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head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conc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flux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.11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3.21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.22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1.23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3.33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9.6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4.44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1.45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0" name="Google Shape;80;p17"/>
          <p:cNvSpPr txBox="1"/>
          <p:nvPr/>
        </p:nvSpPr>
        <p:spPr>
          <a:xfrm>
            <a:off x="3150463" y="4087875"/>
            <a:ext cx="27390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model runs = ne (number reals)</a:t>
            </a:r>
            <a:endParaRPr b="0" i="0" sz="14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Font typeface="Arial"/>
              <a:buNone/>
            </a:pPr>
            <a:r>
              <a:rPr lang="en">
                <a:solidFill>
                  <a:srgbClr val="FFF2CC"/>
                </a:solidFill>
              </a:rPr>
              <a:t>(e.g. Monte Carlo)</a:t>
            </a:r>
            <a:endParaRPr>
              <a:solidFill>
                <a:srgbClr val="FFF2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Font typeface="Arial"/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cxnSp>
        <p:nvCxnSpPr>
          <p:cNvPr id="81" name="Google Shape;81;p17"/>
          <p:cNvCxnSpPr/>
          <p:nvPr/>
        </p:nvCxnSpPr>
        <p:spPr>
          <a:xfrm>
            <a:off x="2959221" y="4156149"/>
            <a:ext cx="3057000" cy="16800"/>
          </a:xfrm>
          <a:prstGeom prst="straightConnector1">
            <a:avLst/>
          </a:prstGeom>
          <a:noFill/>
          <a:ln cap="flat" cmpd="sng" w="28575">
            <a:solidFill>
              <a:srgbClr val="FFF2CC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82" name="Google Shape;82;p17"/>
          <p:cNvSpPr txBox="1"/>
          <p:nvPr/>
        </p:nvSpPr>
        <p:spPr>
          <a:xfrm>
            <a:off x="65322" y="2571762"/>
            <a:ext cx="300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" sz="2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 ( ne x npar)</a:t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6029788" y="2571750"/>
            <a:ext cx="30489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b="1" lang="en" sz="2400">
                <a:solidFill>
                  <a:srgbClr val="FF0000"/>
                </a:solidFill>
              </a:rPr>
              <a:t>D</a:t>
            </a:r>
            <a:r>
              <a:rPr b="1" baseline="-25000" lang="en" sz="2400">
                <a:solidFill>
                  <a:srgbClr val="FF0000"/>
                </a:solidFill>
              </a:rPr>
              <a:t>sim</a:t>
            </a:r>
            <a:r>
              <a:rPr b="0" i="0" lang="en" sz="2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 ( ne x nobs)</a:t>
            </a:r>
            <a:endParaRPr/>
          </a:p>
        </p:txBody>
      </p:sp>
      <p:cxnSp>
        <p:nvCxnSpPr>
          <p:cNvPr id="84" name="Google Shape;84;p17"/>
          <p:cNvCxnSpPr>
            <a:stCxn id="83" idx="1"/>
          </p:cNvCxnSpPr>
          <p:nvPr/>
        </p:nvCxnSpPr>
        <p:spPr>
          <a:xfrm>
            <a:off x="6029788" y="2815950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10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IES algorithm  (efficiency )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/>
          <p:nvPr/>
        </p:nvSpPr>
        <p:spPr>
          <a:xfrm>
            <a:off x="2986938" y="2599498"/>
            <a:ext cx="3048900" cy="1506300"/>
          </a:xfrm>
          <a:custGeom>
            <a:rect b="b" l="l" r="r" t="t"/>
            <a:pathLst>
              <a:path extrusionOk="0" h="120000" w="120000">
                <a:moveTo>
                  <a:pt x="0" y="120000"/>
                </a:moveTo>
                <a:cubicBezTo>
                  <a:pt x="9046" y="100008"/>
                  <a:pt x="34285" y="512"/>
                  <a:pt x="54285" y="59"/>
                </a:cubicBezTo>
                <a:cubicBezTo>
                  <a:pt x="74285" y="-394"/>
                  <a:pt x="109046" y="97734"/>
                  <a:pt x="120000" y="117272"/>
                </a:cubicBezTo>
              </a:path>
            </a:pathLst>
          </a:custGeom>
          <a:noFill/>
          <a:ln cap="flat" cmpd="sng" w="28575">
            <a:solidFill>
              <a:srgbClr val="448E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1" name="Google Shape;91;p18"/>
          <p:cNvGraphicFramePr/>
          <p:nvPr/>
        </p:nvGraphicFramePr>
        <p:xfrm>
          <a:off x="105321" y="30601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{8DC1E9CE-047F-4C4B-9278-32CA28537ACF}</a:tableStyleId>
              </a:tblPr>
              <a:tblGrid>
                <a:gridCol w="713475"/>
                <a:gridCol w="713475"/>
                <a:gridCol w="713475"/>
                <a:gridCol w="713475"/>
              </a:tblGrid>
              <a:tr h="366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hk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rech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sconc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0.123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1101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12.3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0.321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1234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32.1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0.987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2001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69.0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0.789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1959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54.1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92" name="Google Shape;92;p18"/>
          <p:cNvGraphicFramePr/>
          <p:nvPr/>
        </p:nvGraphicFramePr>
        <p:xfrm>
          <a:off x="6039963" y="30601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{8DC1E9CE-047F-4C4B-9278-32CA28537ACF}</a:tableStyleId>
              </a:tblPr>
              <a:tblGrid>
                <a:gridCol w="755125"/>
                <a:gridCol w="755125"/>
                <a:gridCol w="755125"/>
                <a:gridCol w="755125"/>
              </a:tblGrid>
              <a:tr h="365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head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conc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flux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.11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3.21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</a:rPr>
                        <a:t>.22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1.23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3.33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0.0003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9.6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realN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4.44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0.001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FFFFFF"/>
                          </a:solidFill>
                        </a:rPr>
                        <a:t>1.45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3" name="Google Shape;93;p18"/>
          <p:cNvSpPr txBox="1"/>
          <p:nvPr/>
        </p:nvSpPr>
        <p:spPr>
          <a:xfrm>
            <a:off x="3150463" y="4087875"/>
            <a:ext cx="27390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model runs = ne (number reals)</a:t>
            </a:r>
            <a:endParaRPr b="0" i="0" sz="1400" u="none" cap="none" strike="noStrike">
              <a:solidFill>
                <a:srgbClr val="FFF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Font typeface="Arial"/>
              <a:buNone/>
            </a:pPr>
            <a:r>
              <a:rPr lang="en">
                <a:solidFill>
                  <a:srgbClr val="FFF2CC"/>
                </a:solidFill>
              </a:rPr>
              <a:t>(e.g. Monte Carlo)</a:t>
            </a:r>
            <a:endParaRPr>
              <a:solidFill>
                <a:srgbClr val="FFF2C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Font typeface="Arial"/>
              <a:buNone/>
            </a:pPr>
            <a:r>
              <a:t/>
            </a:r>
            <a:endParaRPr>
              <a:solidFill>
                <a:srgbClr val="FFF2CC"/>
              </a:solidFill>
            </a:endParaRPr>
          </a:p>
        </p:txBody>
      </p:sp>
      <p:cxnSp>
        <p:nvCxnSpPr>
          <p:cNvPr id="94" name="Google Shape;94;p18"/>
          <p:cNvCxnSpPr/>
          <p:nvPr/>
        </p:nvCxnSpPr>
        <p:spPr>
          <a:xfrm>
            <a:off x="2959221" y="4156149"/>
            <a:ext cx="3057000" cy="16800"/>
          </a:xfrm>
          <a:prstGeom prst="straightConnector1">
            <a:avLst/>
          </a:prstGeom>
          <a:noFill/>
          <a:ln cap="flat" cmpd="sng" w="28575">
            <a:solidFill>
              <a:srgbClr val="FFF2CC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95" name="Google Shape;95;p18"/>
          <p:cNvSpPr txBox="1"/>
          <p:nvPr/>
        </p:nvSpPr>
        <p:spPr>
          <a:xfrm>
            <a:off x="65322" y="2571762"/>
            <a:ext cx="3000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b="1" i="0" lang="en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n" sz="2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 ( ne x npar)</a:t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6029788" y="2571750"/>
            <a:ext cx="30489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/>
              <a:buNone/>
            </a:pPr>
            <a:r>
              <a:rPr b="1" lang="en" sz="2400">
                <a:solidFill>
                  <a:srgbClr val="FF0000"/>
                </a:solidFill>
              </a:rPr>
              <a:t>D</a:t>
            </a:r>
            <a:r>
              <a:rPr b="1" baseline="-25000" lang="en" sz="2400">
                <a:solidFill>
                  <a:srgbClr val="FF0000"/>
                </a:solidFill>
              </a:rPr>
              <a:t>sim</a:t>
            </a:r>
            <a:r>
              <a:rPr b="0" i="0" lang="en" sz="2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 ( ne x nobs)</a:t>
            </a:r>
            <a:endParaRPr/>
          </a:p>
        </p:txBody>
      </p:sp>
      <p:cxnSp>
        <p:nvCxnSpPr>
          <p:cNvPr id="97" name="Google Shape;97;p18"/>
          <p:cNvCxnSpPr>
            <a:stCxn id="96" idx="1"/>
          </p:cNvCxnSpPr>
          <p:nvPr/>
        </p:nvCxnSpPr>
        <p:spPr>
          <a:xfrm>
            <a:off x="6029788" y="2815950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98" name="Google Shape;98;p18"/>
          <p:cNvSpPr txBox="1"/>
          <p:nvPr/>
        </p:nvSpPr>
        <p:spPr>
          <a:xfrm>
            <a:off x="3539363" y="3039763"/>
            <a:ext cx="16338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8EC8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448EC8"/>
                </a:solidFill>
                <a:latin typeface="Arial"/>
                <a:ea typeface="Arial"/>
                <a:cs typeface="Arial"/>
                <a:sym typeface="Arial"/>
              </a:rPr>
              <a:t>update via GLM</a:t>
            </a:r>
            <a:endParaRPr b="0" i="0" sz="1400" u="none" cap="none" strike="noStrike">
              <a:solidFill>
                <a:srgbClr val="448EC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8EC8"/>
              </a:buClr>
              <a:buFont typeface="Arial"/>
              <a:buNone/>
            </a:pPr>
            <a:r>
              <a:rPr lang="en">
                <a:solidFill>
                  <a:srgbClr val="448EC8"/>
                </a:solidFill>
              </a:rPr>
              <a:t>(e.g. maths)</a:t>
            </a:r>
            <a:endParaRPr>
              <a:solidFill>
                <a:srgbClr val="448EC8"/>
              </a:solidFill>
            </a:endParaRPr>
          </a:p>
        </p:txBody>
      </p:sp>
      <p:cxnSp>
        <p:nvCxnSpPr>
          <p:cNvPr id="99" name="Google Shape;99;p18"/>
          <p:cNvCxnSpPr/>
          <p:nvPr/>
        </p:nvCxnSpPr>
        <p:spPr>
          <a:xfrm flipH="1">
            <a:off x="2939688" y="3005193"/>
            <a:ext cx="838200" cy="1146900"/>
          </a:xfrm>
          <a:prstGeom prst="straightConnector1">
            <a:avLst/>
          </a:prstGeom>
          <a:noFill/>
          <a:ln cap="flat" cmpd="sng" w="28575">
            <a:solidFill>
              <a:srgbClr val="448EC8"/>
            </a:solidFill>
            <a:prstDash val="solid"/>
            <a:round/>
            <a:headEnd len="sm" w="sm" type="none"/>
            <a:tailEnd len="lg" w="lg" type="triangle"/>
          </a:ln>
        </p:spPr>
      </p:cxn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1215" r="0" t="0"/>
          <a:stretch/>
        </p:blipFill>
        <p:spPr>
          <a:xfrm>
            <a:off x="367725" y="678800"/>
            <a:ext cx="8408550" cy="7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10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IES algorithm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763" y="1685925"/>
            <a:ext cx="1880741" cy="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213" y="2010950"/>
            <a:ext cx="2007968" cy="3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8754" y="1997075"/>
            <a:ext cx="3207533" cy="3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267475" y="1170075"/>
            <a:ext cx="452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ensemble-space upgrades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advanced localization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multithreaded and parallel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interoperable with PEST(_HP)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Documentation!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github.com/usgs/pestpp</a:t>
            </a:r>
            <a:endParaRPr b="1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10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PESTPP-IES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(Convenience)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" name="Google Shape;111;p19"/>
          <p:cNvSpPr txBox="1"/>
          <p:nvPr/>
        </p:nvSpPr>
        <p:spPr>
          <a:xfrm>
            <a:off x="105100" y="4817250"/>
            <a:ext cx="89952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White (2018). A model-independent iterative ensemble smoother for history matching and uncertainty quantification in very high dimensions.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100" y="109000"/>
            <a:ext cx="4555850" cy="45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48464" l="0" r="0" t="0"/>
          <a:stretch/>
        </p:blipFill>
        <p:spPr>
          <a:xfrm>
            <a:off x="3256600" y="3480579"/>
            <a:ext cx="4135026" cy="153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75" y="2013175"/>
            <a:ext cx="2096075" cy="172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7086" y="996587"/>
            <a:ext cx="3874597" cy="2250776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type="title"/>
          </p:nvPr>
        </p:nvSpPr>
        <p:spPr>
          <a:xfrm>
            <a:off x="92550" y="85925"/>
            <a:ext cx="876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Just sayin...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0248" y="39650"/>
            <a:ext cx="3186200" cy="21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4279" y="1903603"/>
            <a:ext cx="2216999" cy="323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3950" y="3347652"/>
            <a:ext cx="2217001" cy="1582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64699" y="1845200"/>
            <a:ext cx="2049548" cy="205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06650" y="3207738"/>
            <a:ext cx="930698" cy="17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60398" y="0"/>
            <a:ext cx="1820303" cy="228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3950" y="892999"/>
            <a:ext cx="1781701" cy="128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13">
            <a:alphaModFix/>
          </a:blip>
          <a:srcRect b="5202" l="15251" r="14916" t="11685"/>
          <a:stretch/>
        </p:blipFill>
        <p:spPr>
          <a:xfrm>
            <a:off x="2649700" y="3009228"/>
            <a:ext cx="1113350" cy="2008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Hauraki Plains, NZ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11700" y="1152475"/>
            <a:ext cx="495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Char char="●"/>
            </a:pPr>
            <a:r>
              <a:rPr b="1" lang="en">
                <a:solidFill>
                  <a:srgbClr val="00FFFF"/>
                </a:solidFill>
              </a:rPr>
              <a:t>Purpose</a:t>
            </a:r>
            <a:r>
              <a:rPr lang="en">
                <a:solidFill>
                  <a:srgbClr val="00FFFF"/>
                </a:solidFill>
              </a:rPr>
              <a:t>: </a:t>
            </a:r>
            <a:r>
              <a:rPr b="1" lang="en">
                <a:solidFill>
                  <a:srgbClr val="00FFFF"/>
                </a:solidFill>
              </a:rPr>
              <a:t>regional-scale, policy-level land-use changes</a:t>
            </a:r>
            <a:endParaRPr b="1">
              <a:solidFill>
                <a:srgbClr val="00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Entire workflow is scripted!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MFNWT + MT3D-USGS (Tr + N)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7 layers, transient, blah,blah,blah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170K parameters</a:t>
            </a:r>
            <a:endParaRPr b="1"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Grid </a:t>
            </a:r>
            <a:r>
              <a:rPr lang="en">
                <a:solidFill>
                  <a:srgbClr val="FFFFFF"/>
                </a:solidFill>
              </a:rPr>
              <a:t>scale,stress-period scale</a:t>
            </a:r>
            <a:endParaRPr>
              <a:solidFill>
                <a:srgbClr val="FFFFFF"/>
              </a:solidFill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>
                <a:solidFill>
                  <a:srgbClr val="FFFFFF"/>
                </a:solidFill>
              </a:rPr>
              <a:t>5k GW level, 5k SW flow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100 realizations, 3 iterations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4</a:t>
            </a:r>
            <a:r>
              <a:rPr b="1" lang="en">
                <a:solidFill>
                  <a:srgbClr val="FF0000"/>
                </a:solidFill>
              </a:rPr>
              <a:t>0</a:t>
            </a:r>
            <a:r>
              <a:rPr b="1" lang="en">
                <a:solidFill>
                  <a:srgbClr val="FF0000"/>
                </a:solidFill>
              </a:rPr>
              <a:t>0ish</a:t>
            </a:r>
            <a:r>
              <a:rPr b="1" lang="en">
                <a:solidFill>
                  <a:srgbClr val="FF0000"/>
                </a:solidFill>
              </a:rPr>
              <a:t> runs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350" y="126650"/>
            <a:ext cx="3437600" cy="48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